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37"/>
  </p:notesMasterIdLst>
  <p:handoutMasterIdLst>
    <p:handoutMasterId r:id="rId38"/>
  </p:handoutMasterIdLst>
  <p:sldIdLst>
    <p:sldId id="256" r:id="rId2"/>
    <p:sldId id="268" r:id="rId3"/>
    <p:sldId id="270" r:id="rId4"/>
    <p:sldId id="271" r:id="rId5"/>
    <p:sldId id="274" r:id="rId6"/>
    <p:sldId id="265" r:id="rId7"/>
    <p:sldId id="275" r:id="rId8"/>
    <p:sldId id="264" r:id="rId9"/>
    <p:sldId id="266" r:id="rId10"/>
    <p:sldId id="281" r:id="rId11"/>
    <p:sldId id="282" r:id="rId12"/>
    <p:sldId id="287" r:id="rId13"/>
    <p:sldId id="289" r:id="rId14"/>
    <p:sldId id="288" r:id="rId15"/>
    <p:sldId id="307" r:id="rId16"/>
    <p:sldId id="290" r:id="rId17"/>
    <p:sldId id="297" r:id="rId18"/>
    <p:sldId id="298" r:id="rId19"/>
    <p:sldId id="286" r:id="rId20"/>
    <p:sldId id="279" r:id="rId21"/>
    <p:sldId id="293" r:id="rId22"/>
    <p:sldId id="291" r:id="rId23"/>
    <p:sldId id="292" r:id="rId24"/>
    <p:sldId id="295" r:id="rId25"/>
    <p:sldId id="296" r:id="rId26"/>
    <p:sldId id="300" r:id="rId27"/>
    <p:sldId id="285" r:id="rId28"/>
    <p:sldId id="302" r:id="rId29"/>
    <p:sldId id="299" r:id="rId30"/>
    <p:sldId id="303" r:id="rId31"/>
    <p:sldId id="304" r:id="rId32"/>
    <p:sldId id="260" r:id="rId33"/>
    <p:sldId id="272" r:id="rId34"/>
    <p:sldId id="306" r:id="rId35"/>
    <p:sldId id="30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739B"/>
    <a:srgbClr val="EEBEBE"/>
    <a:srgbClr val="E4C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7631C-E615-4358-AA79-1980FA25ACE0}" v="2675" dt="2024-07-22T15:21:30.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901" autoAdjust="0"/>
  </p:normalViewPr>
  <p:slideViewPr>
    <p:cSldViewPr snapToGrid="0">
      <p:cViewPr varScale="1">
        <p:scale>
          <a:sx n="60" d="100"/>
          <a:sy n="60" d="100"/>
        </p:scale>
        <p:origin x="800"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53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oreh" userId="17b81281-9f29-44e0-9273-6dadbf6896a2" providerId="ADAL" clId="{0587631C-E615-4358-AA79-1980FA25ACE0}"/>
    <pc:docChg chg="undo custSel addSld delSld modSld sldOrd modMainMaster">
      <pc:chgData name="Chris Moreh" userId="17b81281-9f29-44e0-9273-6dadbf6896a2" providerId="ADAL" clId="{0587631C-E615-4358-AA79-1980FA25ACE0}" dt="2024-07-22T15:39:12.405" v="69" actId="167"/>
      <pc:docMkLst>
        <pc:docMk/>
      </pc:docMkLst>
      <pc:sldChg chg="modSp mod">
        <pc:chgData name="Chris Moreh" userId="17b81281-9f29-44e0-9273-6dadbf6896a2" providerId="ADAL" clId="{0587631C-E615-4358-AA79-1980FA25ACE0}" dt="2024-07-22T15:31:14.097" v="56" actId="14100"/>
        <pc:sldMkLst>
          <pc:docMk/>
          <pc:sldMk cId="2434060694" sldId="272"/>
        </pc:sldMkLst>
        <pc:spChg chg="mod">
          <ac:chgData name="Chris Moreh" userId="17b81281-9f29-44e0-9273-6dadbf6896a2" providerId="ADAL" clId="{0587631C-E615-4358-AA79-1980FA25ACE0}" dt="2024-07-22T15:31:14.097" v="56" actId="14100"/>
          <ac:spMkLst>
            <pc:docMk/>
            <pc:sldMk cId="2434060694" sldId="272"/>
            <ac:spMk id="7" creationId="{ED61ED77-8162-28C5-EA68-6A5845CA0A41}"/>
          </ac:spMkLst>
        </pc:spChg>
      </pc:sldChg>
      <pc:sldChg chg="modSp mod">
        <pc:chgData name="Chris Moreh" userId="17b81281-9f29-44e0-9273-6dadbf6896a2" providerId="ADAL" clId="{0587631C-E615-4358-AA79-1980FA25ACE0}" dt="2024-07-22T15:39:12.405" v="69" actId="167"/>
        <pc:sldMkLst>
          <pc:docMk/>
          <pc:sldMk cId="422561252" sldId="288"/>
        </pc:sldMkLst>
        <pc:spChg chg="ord">
          <ac:chgData name="Chris Moreh" userId="17b81281-9f29-44e0-9273-6dadbf6896a2" providerId="ADAL" clId="{0587631C-E615-4358-AA79-1980FA25ACE0}" dt="2024-07-22T15:39:12.405" v="69" actId="167"/>
          <ac:spMkLst>
            <pc:docMk/>
            <pc:sldMk cId="422561252" sldId="288"/>
            <ac:spMk id="16" creationId="{B508C0B4-EF5E-073D-ECE4-0B793D2523DC}"/>
          </ac:spMkLst>
        </pc:spChg>
        <pc:spChg chg="ord">
          <ac:chgData name="Chris Moreh" userId="17b81281-9f29-44e0-9273-6dadbf6896a2" providerId="ADAL" clId="{0587631C-E615-4358-AA79-1980FA25ACE0}" dt="2024-07-22T15:39:09.338" v="68" actId="171"/>
          <ac:spMkLst>
            <pc:docMk/>
            <pc:sldMk cId="422561252" sldId="288"/>
            <ac:spMk id="17" creationId="{88455115-4E1D-0B1E-C083-1DA5C6D7503A}"/>
          </ac:spMkLst>
        </pc:spChg>
      </pc:sldChg>
      <pc:sldChg chg="addSp delSp modSp new del mod modClrScheme chgLayout">
        <pc:chgData name="Chris Moreh" userId="17b81281-9f29-44e0-9273-6dadbf6896a2" providerId="ADAL" clId="{0587631C-E615-4358-AA79-1980FA25ACE0}" dt="2024-07-22T15:28:53.947" v="34" actId="47"/>
        <pc:sldMkLst>
          <pc:docMk/>
          <pc:sldMk cId="1491049506" sldId="305"/>
        </pc:sldMkLst>
        <pc:spChg chg="del mod ord">
          <ac:chgData name="Chris Moreh" userId="17b81281-9f29-44e0-9273-6dadbf6896a2" providerId="ADAL" clId="{0587631C-E615-4358-AA79-1980FA25ACE0}" dt="2024-07-22T15:21:56.401" v="14" actId="700"/>
          <ac:spMkLst>
            <pc:docMk/>
            <pc:sldMk cId="1491049506" sldId="305"/>
            <ac:spMk id="2" creationId="{679848C9-673D-7F9B-070F-162DB7152E86}"/>
          </ac:spMkLst>
        </pc:spChg>
        <pc:spChg chg="del">
          <ac:chgData name="Chris Moreh" userId="17b81281-9f29-44e0-9273-6dadbf6896a2" providerId="ADAL" clId="{0587631C-E615-4358-AA79-1980FA25ACE0}" dt="2024-07-22T15:19:26.595" v="1" actId="478"/>
          <ac:spMkLst>
            <pc:docMk/>
            <pc:sldMk cId="1491049506" sldId="305"/>
            <ac:spMk id="3" creationId="{1EF78EB6-82C8-3863-2D4E-6AADAB7BDD01}"/>
          </ac:spMkLst>
        </pc:spChg>
        <pc:spChg chg="mod ord">
          <ac:chgData name="Chris Moreh" userId="17b81281-9f29-44e0-9273-6dadbf6896a2" providerId="ADAL" clId="{0587631C-E615-4358-AA79-1980FA25ACE0}" dt="2024-07-22T15:22:06.415" v="15" actId="700"/>
          <ac:spMkLst>
            <pc:docMk/>
            <pc:sldMk cId="1491049506" sldId="305"/>
            <ac:spMk id="4" creationId="{B70D0A1E-8BBD-BACA-6A7A-B80FA74D701A}"/>
          </ac:spMkLst>
        </pc:spChg>
        <pc:spChg chg="mod ord">
          <ac:chgData name="Chris Moreh" userId="17b81281-9f29-44e0-9273-6dadbf6896a2" providerId="ADAL" clId="{0587631C-E615-4358-AA79-1980FA25ACE0}" dt="2024-07-22T15:22:06.415" v="15" actId="700"/>
          <ac:spMkLst>
            <pc:docMk/>
            <pc:sldMk cId="1491049506" sldId="305"/>
            <ac:spMk id="5" creationId="{09D3D71A-223F-8A6C-51A6-82E7AEE2C1A4}"/>
          </ac:spMkLst>
        </pc:spChg>
        <pc:spChg chg="mod ord">
          <ac:chgData name="Chris Moreh" userId="17b81281-9f29-44e0-9273-6dadbf6896a2" providerId="ADAL" clId="{0587631C-E615-4358-AA79-1980FA25ACE0}" dt="2024-07-22T15:22:06.415" v="15" actId="700"/>
          <ac:spMkLst>
            <pc:docMk/>
            <pc:sldMk cId="1491049506" sldId="305"/>
            <ac:spMk id="6" creationId="{F46E126F-A2B9-3CE3-735D-D4E104556097}"/>
          </ac:spMkLst>
        </pc:spChg>
        <pc:spChg chg="add del mod ord">
          <ac:chgData name="Chris Moreh" userId="17b81281-9f29-44e0-9273-6dadbf6896a2" providerId="ADAL" clId="{0587631C-E615-4358-AA79-1980FA25ACE0}" dt="2024-07-22T15:22:06.415" v="15" actId="700"/>
          <ac:spMkLst>
            <pc:docMk/>
            <pc:sldMk cId="1491049506" sldId="305"/>
            <ac:spMk id="7" creationId="{D37F845F-33CA-7477-24B9-F89DAFB65E7A}"/>
          </ac:spMkLst>
        </pc:spChg>
        <pc:spChg chg="add mod ord">
          <ac:chgData name="Chris Moreh" userId="17b81281-9f29-44e0-9273-6dadbf6896a2" providerId="ADAL" clId="{0587631C-E615-4358-AA79-1980FA25ACE0}" dt="2024-07-22T15:22:06.415" v="15" actId="700"/>
          <ac:spMkLst>
            <pc:docMk/>
            <pc:sldMk cId="1491049506" sldId="305"/>
            <ac:spMk id="8" creationId="{E150AA9B-C844-0D03-1C7E-0248CCBE8C8D}"/>
          </ac:spMkLst>
        </pc:spChg>
        <pc:spChg chg="add mod ord">
          <ac:chgData name="Chris Moreh" userId="17b81281-9f29-44e0-9273-6dadbf6896a2" providerId="ADAL" clId="{0587631C-E615-4358-AA79-1980FA25ACE0}" dt="2024-07-22T15:23:34.564" v="33" actId="948"/>
          <ac:spMkLst>
            <pc:docMk/>
            <pc:sldMk cId="1491049506" sldId="305"/>
            <ac:spMk id="9" creationId="{262F7B96-BD6B-1542-5578-E6C2479A4659}"/>
          </ac:spMkLst>
        </pc:spChg>
      </pc:sldChg>
      <pc:sldChg chg="modSp add mod">
        <pc:chgData name="Chris Moreh" userId="17b81281-9f29-44e0-9273-6dadbf6896a2" providerId="ADAL" clId="{0587631C-E615-4358-AA79-1980FA25ACE0}" dt="2024-07-22T15:30:54.450" v="54" actId="6549"/>
        <pc:sldMkLst>
          <pc:docMk/>
          <pc:sldMk cId="1609695612" sldId="305"/>
        </pc:sldMkLst>
        <pc:spChg chg="mod">
          <ac:chgData name="Chris Moreh" userId="17b81281-9f29-44e0-9273-6dadbf6896a2" providerId="ADAL" clId="{0587631C-E615-4358-AA79-1980FA25ACE0}" dt="2024-07-22T15:30:54.450" v="54" actId="6549"/>
          <ac:spMkLst>
            <pc:docMk/>
            <pc:sldMk cId="1609695612" sldId="305"/>
            <ac:spMk id="7" creationId="{ED61ED77-8162-28C5-EA68-6A5845CA0A41}"/>
          </ac:spMkLst>
        </pc:spChg>
      </pc:sldChg>
      <pc:sldChg chg="modSp add mod ord">
        <pc:chgData name="Chris Moreh" userId="17b81281-9f29-44e0-9273-6dadbf6896a2" providerId="ADAL" clId="{0587631C-E615-4358-AA79-1980FA25ACE0}" dt="2024-07-22T15:30:49.174" v="53"/>
        <pc:sldMkLst>
          <pc:docMk/>
          <pc:sldMk cId="472146206" sldId="306"/>
        </pc:sldMkLst>
        <pc:spChg chg="mod">
          <ac:chgData name="Chris Moreh" userId="17b81281-9f29-44e0-9273-6dadbf6896a2" providerId="ADAL" clId="{0587631C-E615-4358-AA79-1980FA25ACE0}" dt="2024-07-22T15:30:41.757" v="51" actId="6549"/>
          <ac:spMkLst>
            <pc:docMk/>
            <pc:sldMk cId="472146206" sldId="306"/>
            <ac:spMk id="7" creationId="{ED61ED77-8162-28C5-EA68-6A5845CA0A41}"/>
          </ac:spMkLst>
        </pc:spChg>
      </pc:sldChg>
      <pc:sldChg chg="delSp add mod delAnim">
        <pc:chgData name="Chris Moreh" userId="17b81281-9f29-44e0-9273-6dadbf6896a2" providerId="ADAL" clId="{0587631C-E615-4358-AA79-1980FA25ACE0}" dt="2024-07-22T15:36:47.885" v="58" actId="478"/>
        <pc:sldMkLst>
          <pc:docMk/>
          <pc:sldMk cId="3921884830" sldId="307"/>
        </pc:sldMkLst>
        <pc:spChg chg="del">
          <ac:chgData name="Chris Moreh" userId="17b81281-9f29-44e0-9273-6dadbf6896a2" providerId="ADAL" clId="{0587631C-E615-4358-AA79-1980FA25ACE0}" dt="2024-07-22T15:36:47.885" v="58" actId="478"/>
          <ac:spMkLst>
            <pc:docMk/>
            <pc:sldMk cId="3921884830" sldId="307"/>
            <ac:spMk id="17" creationId="{88455115-4E1D-0B1E-C083-1DA5C6D7503A}"/>
          </ac:spMkLst>
        </pc:spChg>
      </pc:sldChg>
      <pc:sldMasterChg chg="addSldLayout modSldLayout">
        <pc:chgData name="Chris Moreh" userId="17b81281-9f29-44e0-9273-6dadbf6896a2" providerId="ADAL" clId="{0587631C-E615-4358-AA79-1980FA25ACE0}" dt="2024-07-22T15:21:30.631" v="13" actId="20577"/>
        <pc:sldMasterMkLst>
          <pc:docMk/>
          <pc:sldMasterMk cId="3120243165" sldId="2147483660"/>
        </pc:sldMasterMkLst>
        <pc:sldLayoutChg chg="addSp delSp modSp new mod">
          <pc:chgData name="Chris Moreh" userId="17b81281-9f29-44e0-9273-6dadbf6896a2" providerId="ADAL" clId="{0587631C-E615-4358-AA79-1980FA25ACE0}" dt="2024-07-22T15:21:30.631" v="13" actId="20577"/>
          <pc:sldLayoutMkLst>
            <pc:docMk/>
            <pc:sldMasterMk cId="3120243165" sldId="2147483660"/>
            <pc:sldLayoutMk cId="746363300" sldId="2147483677"/>
          </pc:sldLayoutMkLst>
          <pc:spChg chg="mod">
            <ac:chgData name="Chris Moreh" userId="17b81281-9f29-44e0-9273-6dadbf6896a2" providerId="ADAL" clId="{0587631C-E615-4358-AA79-1980FA25ACE0}" dt="2024-07-22T15:21:30.631" v="13" actId="20577"/>
            <ac:spMkLst>
              <pc:docMk/>
              <pc:sldMasterMk cId="3120243165" sldId="2147483660"/>
              <pc:sldLayoutMk cId="746363300" sldId="2147483677"/>
              <ac:spMk id="2" creationId="{1312ECC6-7BD6-D9D0-DD8F-30FCF10DE4E6}"/>
            </ac:spMkLst>
          </pc:spChg>
          <pc:spChg chg="add del">
            <ac:chgData name="Chris Moreh" userId="17b81281-9f29-44e0-9273-6dadbf6896a2" providerId="ADAL" clId="{0587631C-E615-4358-AA79-1980FA25ACE0}" dt="2024-07-22T15:21:21.804" v="3" actId="11529"/>
            <ac:spMkLst>
              <pc:docMk/>
              <pc:sldMasterMk cId="3120243165" sldId="2147483660"/>
              <pc:sldLayoutMk cId="746363300" sldId="2147483677"/>
              <ac:spMk id="6" creationId="{D22F521B-7A6C-C288-0714-9564114C212C}"/>
            </ac:spMkLst>
          </pc:spChg>
          <pc:spChg chg="add mod">
            <ac:chgData name="Chris Moreh" userId="17b81281-9f29-44e0-9273-6dadbf6896a2" providerId="ADAL" clId="{0587631C-E615-4358-AA79-1980FA25ACE0}" dt="2024-07-22T15:21:21.804" v="3" actId="11529"/>
            <ac:spMkLst>
              <pc:docMk/>
              <pc:sldMasterMk cId="3120243165" sldId="2147483660"/>
              <pc:sldLayoutMk cId="746363300" sldId="2147483677"/>
              <ac:spMk id="7" creationId="{C9FD4878-448B-C559-6183-304914140DFB}"/>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newcastle-my.sharepoint.com/personal/ncm281_newcastle_ac_uk/Documents/ACADEMIC/PROJECTS/BOOK%20projects/Renationalising%20mobility%202022/tabs_figs/fig_6.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For%20OneDrive\OneDrive\SOTON%20OFFICIAL+RESEARCH\Soton%20RESEARCH\Publications\Pre-Ref%20Survey%20papers\Paper%201.1%20-%20Strategies%20(multinational)%20IMR\Tables%20and%20figures%20for%20IMR%20paper.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For%20OneDrive\OneDrive\SOTON%20OFFICIAL+RESEARCH\Soton%20RESEARCH\Publications\Pre-Ref%20Survey%20papers\Paper%201.1%20-%20Strategies%20(multinational)%20IMR\Tables%20and%20figures%20for%20IMR%20paper.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For%20OneDrive\OneDrive\SOTON%20OFFICIAL+RESEARCH\Soton%20RESEARCH\Publications\Pre-Ref%20Survey%20papers\Paper%201.1%20-%20Strategies%20(multinational)%20IMR\Tables%20and%20figures%20for%20IMR%20paper.xlsx" TargetMode="Externa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C:\For%20OneDrive\OneDrive\SOTON%20OFFICIAL+RESEARCH\Soton%20RESEARCH\Publications\Pre-Ref%20Survey%20papers\Paper%201.1%20-%20Strategies%20(multinational)%20IMR\Tables%20and%20figures%20for%20IMR%20pap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5.5526515151515183E-3"/>
          <c:y val="3.5982418857487132E-2"/>
          <c:w val="0.9944473484848485"/>
          <c:h val="0.91234743313936073"/>
        </c:manualLayout>
      </c:layout>
      <c:areaChart>
        <c:grouping val="stacked"/>
        <c:varyColors val="0"/>
        <c:ser>
          <c:idx val="2"/>
          <c:order val="1"/>
          <c:tx>
            <c:strRef>
              <c:f>'Fig 1'!$B$3</c:f>
              <c:strCache>
                <c:ptCount val="1"/>
                <c:pt idx="0">
                  <c:v>EU14</c:v>
                </c:pt>
              </c:strCache>
            </c:strRef>
          </c:tx>
          <c:spPr>
            <a:solidFill>
              <a:schemeClr val="tx1">
                <a:lumMod val="75000"/>
                <a:lumOff val="25000"/>
                <a:alpha val="70000"/>
              </a:schemeClr>
            </a:solidFill>
            <a:ln>
              <a:noFill/>
            </a:ln>
            <a:effectLst/>
          </c:spPr>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1'!$B$4:$B$23</c:f>
              <c:numCache>
                <c:formatCode>_-* #,##0_-;\-* #,##0_-;_-* "-"??_-;_-@_-</c:formatCode>
                <c:ptCount val="20"/>
                <c:pt idx="0">
                  <c:v>2502</c:v>
                </c:pt>
                <c:pt idx="1">
                  <c:v>3376</c:v>
                </c:pt>
                <c:pt idx="2">
                  <c:v>2383</c:v>
                </c:pt>
                <c:pt idx="3">
                  <c:v>2835</c:v>
                </c:pt>
                <c:pt idx="4">
                  <c:v>2466</c:v>
                </c:pt>
                <c:pt idx="5">
                  <c:v>2783</c:v>
                </c:pt>
                <c:pt idx="6">
                  <c:v>3014</c:v>
                </c:pt>
                <c:pt idx="7">
                  <c:v>3219</c:v>
                </c:pt>
                <c:pt idx="8">
                  <c:v>4132</c:v>
                </c:pt>
                <c:pt idx="9">
                  <c:v>5323</c:v>
                </c:pt>
                <c:pt idx="10">
                  <c:v>3585</c:v>
                </c:pt>
                <c:pt idx="11">
                  <c:v>5868</c:v>
                </c:pt>
                <c:pt idx="12">
                  <c:v>6899</c:v>
                </c:pt>
                <c:pt idx="13">
                  <c:v>18881</c:v>
                </c:pt>
                <c:pt idx="14">
                  <c:v>24912</c:v>
                </c:pt>
                <c:pt idx="15">
                  <c:v>26540</c:v>
                </c:pt>
                <c:pt idx="16">
                  <c:v>32982</c:v>
                </c:pt>
                <c:pt idx="17">
                  <c:v>31310</c:v>
                </c:pt>
                <c:pt idx="18">
                  <c:v>26949</c:v>
                </c:pt>
                <c:pt idx="19">
                  <c:v>30799</c:v>
                </c:pt>
              </c:numCache>
            </c:numRef>
          </c:val>
          <c:extLst>
            <c:ext xmlns:c16="http://schemas.microsoft.com/office/drawing/2014/chart" uri="{C3380CC4-5D6E-409C-BE32-E72D297353CC}">
              <c16:uniqueId val="{00000000-ACBF-4C5E-B3FA-241A9262B266}"/>
            </c:ext>
          </c:extLst>
        </c:ser>
        <c:ser>
          <c:idx val="5"/>
          <c:order val="2"/>
          <c:tx>
            <c:strRef>
              <c:f>'Fig 1'!$C$3</c:f>
              <c:strCache>
                <c:ptCount val="1"/>
                <c:pt idx="0">
                  <c:v>EU 8</c:v>
                </c:pt>
              </c:strCache>
            </c:strRef>
          </c:tx>
          <c:spPr>
            <a:solidFill>
              <a:schemeClr val="tx1">
                <a:lumMod val="50000"/>
                <a:lumOff val="50000"/>
                <a:alpha val="70000"/>
              </a:schemeClr>
            </a:solidFill>
            <a:ln>
              <a:noFill/>
            </a:ln>
            <a:effectLst/>
          </c:spPr>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1'!$C$4:$C$23</c:f>
              <c:numCache>
                <c:formatCode>_-* #,##0_-;\-* #,##0_-;_-* "-"??_-;_-@_-</c:formatCode>
                <c:ptCount val="20"/>
                <c:pt idx="0">
                  <c:v>1086</c:v>
                </c:pt>
                <c:pt idx="1">
                  <c:v>1820</c:v>
                </c:pt>
                <c:pt idx="2">
                  <c:v>1164</c:v>
                </c:pt>
                <c:pt idx="3">
                  <c:v>1140</c:v>
                </c:pt>
                <c:pt idx="4">
                  <c:v>647</c:v>
                </c:pt>
                <c:pt idx="5">
                  <c:v>1075</c:v>
                </c:pt>
                <c:pt idx="6">
                  <c:v>2757</c:v>
                </c:pt>
                <c:pt idx="7">
                  <c:v>3629</c:v>
                </c:pt>
                <c:pt idx="8">
                  <c:v>4647</c:v>
                </c:pt>
                <c:pt idx="9">
                  <c:v>10234</c:v>
                </c:pt>
                <c:pt idx="10">
                  <c:v>5236</c:v>
                </c:pt>
                <c:pt idx="11">
                  <c:v>7675</c:v>
                </c:pt>
                <c:pt idx="12">
                  <c:v>5690</c:v>
                </c:pt>
                <c:pt idx="13">
                  <c:v>13343</c:v>
                </c:pt>
                <c:pt idx="14">
                  <c:v>15291</c:v>
                </c:pt>
                <c:pt idx="15">
                  <c:v>13739</c:v>
                </c:pt>
                <c:pt idx="16">
                  <c:v>13409</c:v>
                </c:pt>
                <c:pt idx="17">
                  <c:v>13272</c:v>
                </c:pt>
                <c:pt idx="18">
                  <c:v>10835</c:v>
                </c:pt>
                <c:pt idx="19">
                  <c:v>11897</c:v>
                </c:pt>
              </c:numCache>
            </c:numRef>
          </c:val>
          <c:extLst>
            <c:ext xmlns:c16="http://schemas.microsoft.com/office/drawing/2014/chart" uri="{C3380CC4-5D6E-409C-BE32-E72D297353CC}">
              <c16:uniqueId val="{00000001-ACBF-4C5E-B3FA-241A9262B266}"/>
            </c:ext>
          </c:extLst>
        </c:ser>
        <c:ser>
          <c:idx val="9"/>
          <c:order val="3"/>
          <c:tx>
            <c:strRef>
              <c:f>'Fig 1'!$D$3</c:f>
              <c:strCache>
                <c:ptCount val="1"/>
                <c:pt idx="0">
                  <c:v>EU 2</c:v>
                </c:pt>
              </c:strCache>
            </c:strRef>
          </c:tx>
          <c:spPr>
            <a:solidFill>
              <a:schemeClr val="bg1">
                <a:lumMod val="75000"/>
                <a:alpha val="70000"/>
              </a:schemeClr>
            </a:solidFill>
            <a:ln>
              <a:noFill/>
            </a:ln>
            <a:effectLst/>
          </c:spPr>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1'!$D$4:$D$23</c:f>
              <c:numCache>
                <c:formatCode>_-* #,##0_-;\-* #,##0_-;_-* "-"??_-;_-@_-</c:formatCode>
                <c:ptCount val="20"/>
                <c:pt idx="0">
                  <c:v>768</c:v>
                </c:pt>
                <c:pt idx="1">
                  <c:v>1399</c:v>
                </c:pt>
                <c:pt idx="2">
                  <c:v>1181</c:v>
                </c:pt>
                <c:pt idx="3">
                  <c:v>1545</c:v>
                </c:pt>
                <c:pt idx="4">
                  <c:v>1488</c:v>
                </c:pt>
                <c:pt idx="5">
                  <c:v>2923</c:v>
                </c:pt>
                <c:pt idx="6">
                  <c:v>2928</c:v>
                </c:pt>
                <c:pt idx="7">
                  <c:v>1732</c:v>
                </c:pt>
                <c:pt idx="8">
                  <c:v>1354</c:v>
                </c:pt>
                <c:pt idx="9">
                  <c:v>5745</c:v>
                </c:pt>
                <c:pt idx="10">
                  <c:v>2552</c:v>
                </c:pt>
                <c:pt idx="11">
                  <c:v>3554</c:v>
                </c:pt>
                <c:pt idx="12">
                  <c:v>2677</c:v>
                </c:pt>
                <c:pt idx="13">
                  <c:v>6021</c:v>
                </c:pt>
                <c:pt idx="14">
                  <c:v>8329</c:v>
                </c:pt>
                <c:pt idx="15">
                  <c:v>8353</c:v>
                </c:pt>
                <c:pt idx="16">
                  <c:v>11866</c:v>
                </c:pt>
                <c:pt idx="17">
                  <c:v>11791</c:v>
                </c:pt>
                <c:pt idx="18">
                  <c:v>8052</c:v>
                </c:pt>
                <c:pt idx="19">
                  <c:v>9780</c:v>
                </c:pt>
              </c:numCache>
            </c:numRef>
          </c:val>
          <c:extLst>
            <c:ext xmlns:c16="http://schemas.microsoft.com/office/drawing/2014/chart" uri="{C3380CC4-5D6E-409C-BE32-E72D297353CC}">
              <c16:uniqueId val="{00000002-ACBF-4C5E-B3FA-241A9262B266}"/>
            </c:ext>
          </c:extLst>
        </c:ser>
        <c:ser>
          <c:idx val="1"/>
          <c:order val="4"/>
          <c:tx>
            <c:strRef>
              <c:f>'Fig 1'!$G$3</c:f>
              <c:strCache>
                <c:ptCount val="1"/>
                <c:pt idx="0">
                  <c:v> CY, MT, HR </c:v>
                </c:pt>
              </c:strCache>
            </c:strRef>
          </c:tx>
          <c:spPr>
            <a:solidFill>
              <a:schemeClr val="bg1">
                <a:lumMod val="95000"/>
                <a:alpha val="50000"/>
              </a:schemeClr>
            </a:solidFill>
            <a:ln>
              <a:noFill/>
            </a:ln>
            <a:effectLst/>
          </c:spPr>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1'!$G$4:$G$23</c:f>
              <c:numCache>
                <c:formatCode>_-* #,##0_-;\-* #,##0_-;_-* "-"??_-;_-@_-</c:formatCode>
                <c:ptCount val="20"/>
                <c:pt idx="0">
                  <c:v>1224</c:v>
                </c:pt>
                <c:pt idx="1">
                  <c:v>2067</c:v>
                </c:pt>
                <c:pt idx="2">
                  <c:v>590</c:v>
                </c:pt>
                <c:pt idx="3">
                  <c:v>497</c:v>
                </c:pt>
                <c:pt idx="4">
                  <c:v>346</c:v>
                </c:pt>
                <c:pt idx="5">
                  <c:v>363</c:v>
                </c:pt>
                <c:pt idx="6">
                  <c:v>334</c:v>
                </c:pt>
                <c:pt idx="7">
                  <c:v>295</c:v>
                </c:pt>
                <c:pt idx="8">
                  <c:v>328</c:v>
                </c:pt>
                <c:pt idx="9">
                  <c:v>433</c:v>
                </c:pt>
                <c:pt idx="10">
                  <c:v>211</c:v>
                </c:pt>
                <c:pt idx="11">
                  <c:v>260</c:v>
                </c:pt>
                <c:pt idx="12">
                  <c:v>230</c:v>
                </c:pt>
                <c:pt idx="13">
                  <c:v>436</c:v>
                </c:pt>
                <c:pt idx="14">
                  <c:v>606</c:v>
                </c:pt>
                <c:pt idx="15" formatCode="General">
                  <c:v>860</c:v>
                </c:pt>
                <c:pt idx="16" formatCode="General">
                  <c:v>989</c:v>
                </c:pt>
                <c:pt idx="17" formatCode="General">
                  <c:v>1236</c:v>
                </c:pt>
                <c:pt idx="18" formatCode="General">
                  <c:v>836</c:v>
                </c:pt>
                <c:pt idx="19" formatCode="General">
                  <c:v>1021</c:v>
                </c:pt>
              </c:numCache>
            </c:numRef>
          </c:val>
          <c:extLst>
            <c:ext xmlns:c16="http://schemas.microsoft.com/office/drawing/2014/chart" uri="{C3380CC4-5D6E-409C-BE32-E72D297353CC}">
              <c16:uniqueId val="{00000003-ACBF-4C5E-B3FA-241A9262B266}"/>
            </c:ext>
          </c:extLst>
        </c:ser>
        <c:dLbls>
          <c:showLegendKey val="0"/>
          <c:showVal val="0"/>
          <c:showCatName val="0"/>
          <c:showSerName val="0"/>
          <c:showPercent val="0"/>
          <c:showBubbleSize val="0"/>
        </c:dLbls>
        <c:axId val="137448248"/>
        <c:axId val="137439232"/>
      </c:areaChart>
      <c:lineChart>
        <c:grouping val="standard"/>
        <c:varyColors val="0"/>
        <c:ser>
          <c:idx val="0"/>
          <c:order val="0"/>
          <c:tx>
            <c:strRef>
              <c:f>'Fig 1'!$F$3</c:f>
              <c:strCache>
                <c:ptCount val="1"/>
                <c:pt idx="0">
                  <c:v>EU27</c:v>
                </c:pt>
              </c:strCache>
            </c:strRef>
          </c:tx>
          <c:spPr>
            <a:ln w="25400" cap="rnd" cmpd="sng" algn="ctr">
              <a:solidFill>
                <a:schemeClr val="tx1"/>
              </a:solidFill>
              <a:prstDash val="solid"/>
              <a:round/>
            </a:ln>
            <a:effectLst/>
          </c:spPr>
          <c:marker>
            <c:symbol val="diamond"/>
            <c:size val="10"/>
            <c:spPr>
              <a:solidFill>
                <a:schemeClr val="tx1"/>
              </a:solidFill>
              <a:ln w="12700" cap="flat" cmpd="sng" algn="ctr">
                <a:noFill/>
                <a:prstDash val="solid"/>
                <a:round/>
              </a:ln>
              <a:effectLst/>
            </c:spPr>
          </c:marker>
          <c:dLbls>
            <c:dLbl>
              <c:idx val="6"/>
              <c:layout>
                <c:manualLayout>
                  <c:x val="-4.8369538804845749E-2"/>
                  <c:y val="-6.00196451043977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ACBF-4C5E-B3FA-241A9262B266}"/>
                </c:ext>
              </c:extLst>
            </c:dLbl>
            <c:dLbl>
              <c:idx val="7"/>
              <c:layout>
                <c:manualLayout>
                  <c:x val="-4.9981048895119499E-2"/>
                  <c:y val="-2.58353413937341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ACBF-4C5E-B3FA-241A9262B266}"/>
                </c:ext>
              </c:extLst>
            </c:dLbl>
            <c:dLbl>
              <c:idx val="8"/>
              <c:layout>
                <c:manualLayout>
                  <c:x val="-7.518100620913569E-2"/>
                  <c:y val="-4.6634347212312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CBF-4C5E-B3FA-241A9262B266}"/>
                </c:ext>
              </c:extLst>
            </c:dLbl>
            <c:dLbl>
              <c:idx val="10"/>
              <c:layout>
                <c:manualLayout>
                  <c:x val="-3.628207459260438E-2"/>
                  <c:y val="-7.09295888714769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CBF-4C5E-B3FA-241A9262B266}"/>
                </c:ext>
              </c:extLst>
            </c:dLbl>
            <c:dLbl>
              <c:idx val="11"/>
              <c:layout>
                <c:manualLayout>
                  <c:x val="-6.2188396843729919E-2"/>
                  <c:y val="-4.03881196508174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CBF-4C5E-B3FA-241A9262B266}"/>
                </c:ext>
              </c:extLst>
            </c:dLbl>
            <c:dLbl>
              <c:idx val="12"/>
              <c:layout>
                <c:manualLayout>
                  <c:x val="-5.9234171644396878E-2"/>
                  <c:y val="-4.7819774756481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CBF-4C5E-B3FA-241A9262B266}"/>
                </c:ext>
              </c:extLst>
            </c:dLbl>
            <c:dLbl>
              <c:idx val="13"/>
              <c:layout>
                <c:manualLayout>
                  <c:x val="-5.8245900216740462E-2"/>
                  <c:y val="-3.84866107322462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CBF-4C5E-B3FA-241A9262B266}"/>
                </c:ext>
              </c:extLst>
            </c:dLbl>
            <c:dLbl>
              <c:idx val="14"/>
              <c:layout>
                <c:manualLayout>
                  <c:x val="-6.808328804993502E-2"/>
                  <c:y val="-3.1869804424585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CBF-4C5E-B3FA-241A9262B266}"/>
                </c:ext>
              </c:extLst>
            </c:dLbl>
            <c:dLbl>
              <c:idx val="15"/>
              <c:layout>
                <c:manualLayout>
                  <c:x val="-5.8577131918287402E-2"/>
                  <c:y val="-3.984478959053337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CBF-4C5E-B3FA-241A9262B266}"/>
                </c:ext>
              </c:extLst>
            </c:dLbl>
            <c:dLbl>
              <c:idx val="16"/>
              <c:layout>
                <c:manualLayout>
                  <c:x val="-7.4317546473163645E-2"/>
                  <c:y val="-1.17803436818643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CBF-4C5E-B3FA-241A9262B266}"/>
                </c:ext>
              </c:extLst>
            </c:dLbl>
            <c:dLbl>
              <c:idx val="17"/>
              <c:layout>
                <c:manualLayout>
                  <c:x val="-1.9561394990382133E-2"/>
                  <c:y val="-3.53629749090938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CBF-4C5E-B3FA-241A9262B266}"/>
                </c:ext>
              </c:extLst>
            </c:dLbl>
            <c:dLbl>
              <c:idx val="18"/>
              <c:layout>
                <c:manualLayout>
                  <c:x val="-3.628207459260438E-2"/>
                  <c:y val="-6.77570913789289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CBF-4C5E-B3FA-241A9262B266}"/>
                </c:ext>
              </c:extLst>
            </c:dLbl>
            <c:dLbl>
              <c:idx val="19"/>
              <c:layout>
                <c:manualLayout>
                  <c:x val="-8.3739245257340739E-3"/>
                  <c:y val="-4.78197815433005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CBF-4C5E-B3FA-241A9262B26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 1'!$A$4:$A$23</c:f>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f>'Fig 1'!$F$4:$F$23</c:f>
              <c:numCache>
                <c:formatCode>_-* #,##0_-;\-* #,##0_-;_-* "-"??_-;_-@_-</c:formatCode>
                <c:ptCount val="20"/>
                <c:pt idx="0">
                  <c:v>5580</c:v>
                </c:pt>
                <c:pt idx="1">
                  <c:v>8662</c:v>
                </c:pt>
                <c:pt idx="2">
                  <c:v>5318</c:v>
                </c:pt>
                <c:pt idx="3">
                  <c:v>6017</c:v>
                </c:pt>
                <c:pt idx="4">
                  <c:v>4947</c:v>
                </c:pt>
                <c:pt idx="5">
                  <c:v>7144</c:v>
                </c:pt>
                <c:pt idx="6">
                  <c:v>9033</c:v>
                </c:pt>
                <c:pt idx="7">
                  <c:v>8875</c:v>
                </c:pt>
                <c:pt idx="8">
                  <c:v>10461</c:v>
                </c:pt>
                <c:pt idx="9">
                  <c:v>21735</c:v>
                </c:pt>
                <c:pt idx="10">
                  <c:v>11584</c:v>
                </c:pt>
                <c:pt idx="11">
                  <c:v>17357</c:v>
                </c:pt>
                <c:pt idx="12">
                  <c:v>15496</c:v>
                </c:pt>
                <c:pt idx="13">
                  <c:v>38681</c:v>
                </c:pt>
                <c:pt idx="14">
                  <c:v>49138</c:v>
                </c:pt>
                <c:pt idx="15">
                  <c:v>49492</c:v>
                </c:pt>
                <c:pt idx="16">
                  <c:v>59246</c:v>
                </c:pt>
                <c:pt idx="17">
                  <c:v>57609</c:v>
                </c:pt>
                <c:pt idx="18">
                  <c:v>46672</c:v>
                </c:pt>
                <c:pt idx="19">
                  <c:v>53497</c:v>
                </c:pt>
              </c:numCache>
            </c:numRef>
          </c:val>
          <c:smooth val="0"/>
          <c:extLst>
            <c:ext xmlns:c16="http://schemas.microsoft.com/office/drawing/2014/chart" uri="{C3380CC4-5D6E-409C-BE32-E72D297353CC}">
              <c16:uniqueId val="{0000000F-ACBF-4C5E-B3FA-241A9262B266}"/>
            </c:ext>
          </c:extLst>
        </c:ser>
        <c:dLbls>
          <c:showLegendKey val="0"/>
          <c:showVal val="0"/>
          <c:showCatName val="0"/>
          <c:showSerName val="0"/>
          <c:showPercent val="0"/>
          <c:showBubbleSize val="0"/>
        </c:dLbls>
        <c:marker val="1"/>
        <c:smooth val="0"/>
        <c:axId val="137448248"/>
        <c:axId val="137439232"/>
        <c:extLst>
          <c:ext xmlns:c15="http://schemas.microsoft.com/office/drawing/2012/chart" uri="{02D57815-91ED-43cb-92C2-25804820EDAC}">
            <c15:filteredLineSeries>
              <c15:ser>
                <c:idx val="10"/>
                <c:order val="5"/>
                <c:tx>
                  <c:strRef>
                    <c:extLst>
                      <c:ext uri="{02D57815-91ED-43cb-92C2-25804820EDAC}">
                        <c15:formulaRef>
                          <c15:sqref>'Fig 1'!$E$3</c15:sqref>
                        </c15:formulaRef>
                      </c:ext>
                    </c:extLst>
                    <c:strCache>
                      <c:ptCount val="1"/>
                      <c:pt idx="0">
                        <c:v>EU 24</c:v>
                      </c:pt>
                    </c:strCache>
                  </c:strRef>
                </c:tx>
                <c:spPr>
                  <a:ln w="38100" cap="rnd" cmpd="sng" algn="ctr">
                    <a:solidFill>
                      <a:schemeClr val="dk1">
                        <a:tint val="98500"/>
                      </a:schemeClr>
                    </a:solidFill>
                    <a:prstDash val="solid"/>
                    <a:round/>
                  </a:ln>
                  <a:effectLst/>
                </c:spPr>
                <c:marker>
                  <c:symbol val="diamond"/>
                  <c:size val="12"/>
                  <c:spPr>
                    <a:solidFill>
                      <a:schemeClr val="tx1"/>
                    </a:solidFill>
                    <a:ln w="6350" cap="flat" cmpd="sng" algn="ctr">
                      <a:solidFill>
                        <a:schemeClr val="tx1"/>
                      </a:solidFill>
                      <a:prstDash val="solid"/>
                      <a:round/>
                    </a:ln>
                    <a:effectLst/>
                  </c:spPr>
                </c:marker>
                <c:dPt>
                  <c:idx val="14"/>
                  <c:bubble3D val="0"/>
                  <c:spPr>
                    <a:ln w="38100" cap="rnd" cmpd="sng" algn="ctr">
                      <a:solidFill>
                        <a:schemeClr val="dk1">
                          <a:tint val="98500"/>
                        </a:schemeClr>
                      </a:solidFill>
                      <a:prstDash val="solid"/>
                      <a:round/>
                    </a:ln>
                    <a:effectLst/>
                  </c:spPr>
                  <c:extLst>
                    <c:ext xmlns:c16="http://schemas.microsoft.com/office/drawing/2014/chart" uri="{C3380CC4-5D6E-409C-BE32-E72D297353CC}">
                      <c16:uniqueId val="{00000011-ACBF-4C5E-B3FA-241A9262B266}"/>
                    </c:ext>
                  </c:extLst>
                </c:dPt>
                <c:dLbls>
                  <c:dLbl>
                    <c:idx val="10"/>
                    <c:dLblPos val="b"/>
                    <c:showLegendKey val="0"/>
                    <c:showVal val="1"/>
                    <c:showCatName val="0"/>
                    <c:showSerName val="0"/>
                    <c:showPercent val="0"/>
                    <c:showBubbleSize val="0"/>
                    <c:extLst>
                      <c:ext uri="{CE6537A1-D6FC-4f65-9D91-7224C49458BB}"/>
                      <c:ext xmlns:c16="http://schemas.microsoft.com/office/drawing/2014/chart" uri="{C3380CC4-5D6E-409C-BE32-E72D297353CC}">
                        <c16:uniqueId val="{00000012-ACBF-4C5E-B3FA-241A9262B266}"/>
                      </c:ext>
                    </c:extLst>
                  </c:dLbl>
                  <c:dLbl>
                    <c:idx val="12"/>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3-ACBF-4C5E-B3FA-241A9262B266}"/>
                      </c:ext>
                    </c:extLst>
                  </c:dLbl>
                  <c:dLbl>
                    <c:idx val="14"/>
                    <c:layout>
                      <c:manualLayout>
                        <c:x val="-8.8373190066279694E-2"/>
                        <c:y val="-1.836469916651139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1-ACBF-4C5E-B3FA-241A9262B266}"/>
                      </c:ext>
                    </c:extLst>
                  </c:dLbl>
                  <c:dLbl>
                    <c:idx val="15"/>
                    <c:layout>
                      <c:manualLayout>
                        <c:x val="3.5036290826822394E-3"/>
                        <c:y val="-4.6303093830182707E-3"/>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4-ACBF-4C5E-B3FA-241A9262B266}"/>
                      </c:ext>
                    </c:extLst>
                  </c:dLbl>
                  <c:dLbl>
                    <c:idx val="16"/>
                    <c:layout>
                      <c:manualLayout>
                        <c:x val="-8.5456465648852328E-2"/>
                        <c:y val="-2.135407167646499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5-ACBF-4C5E-B3FA-241A9262B266}"/>
                      </c:ext>
                    </c:extLst>
                  </c:dLbl>
                  <c:dLbl>
                    <c:idx val="17"/>
                    <c:layout>
                      <c:manualLayout>
                        <c:x val="-1.3996717421882132E-2"/>
                        <c:y val="-2.7625482536507512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6-ACBF-4C5E-B3FA-241A9262B266}"/>
                      </c:ext>
                    </c:extLst>
                  </c:dLbl>
                  <c:dLbl>
                    <c:idx val="18"/>
                    <c:layout>
                      <c:manualLayout>
                        <c:x val="-3.7826355912263548E-2"/>
                        <c:y val="3.0907685490556051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17-ACBF-4C5E-B3FA-241A9262B26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0"/>
                    </c:ext>
                  </c:extLst>
                </c:dLbls>
                <c:cat>
                  <c:strRef>
                    <c:extLst>
                      <c:ext uri="{02D57815-91ED-43cb-92C2-25804820EDAC}">
                        <c15:formulaRef>
                          <c15:sqref>'Fig 1'!$A$4:$A$23</c15:sqref>
                        </c15:formulaRef>
                      </c:ext>
                    </c:extLst>
                    <c:strCache>
                      <c:ptCount val="20"/>
                      <c:pt idx="0">
                        <c:v>'04</c:v>
                      </c:pt>
                      <c:pt idx="1">
                        <c:v>'05</c:v>
                      </c:pt>
                      <c:pt idx="2">
                        <c:v>'06</c:v>
                      </c:pt>
                      <c:pt idx="3">
                        <c:v>'07</c:v>
                      </c:pt>
                      <c:pt idx="4">
                        <c:v>'08</c:v>
                      </c:pt>
                      <c:pt idx="5">
                        <c:v>'09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strCache>
                  </c:strRef>
                </c:cat>
                <c:val>
                  <c:numRef>
                    <c:extLst>
                      <c:ext uri="{02D57815-91ED-43cb-92C2-25804820EDAC}">
                        <c15:formulaRef>
                          <c15:sqref>'Fig 1'!$E$4:$E$23</c15:sqref>
                        </c15:formulaRef>
                      </c:ext>
                    </c:extLst>
                    <c:numCache>
                      <c:formatCode>_-* #,##0_-;\-* #,##0_-;_-* "-"??_-;_-@_-</c:formatCode>
                      <c:ptCount val="20"/>
                      <c:pt idx="0">
                        <c:v>4356</c:v>
                      </c:pt>
                      <c:pt idx="1">
                        <c:v>6595</c:v>
                      </c:pt>
                      <c:pt idx="2">
                        <c:v>4728</c:v>
                      </c:pt>
                      <c:pt idx="3">
                        <c:v>5520</c:v>
                      </c:pt>
                      <c:pt idx="4">
                        <c:v>4601</c:v>
                      </c:pt>
                      <c:pt idx="5">
                        <c:v>6781</c:v>
                      </c:pt>
                      <c:pt idx="6">
                        <c:v>8699</c:v>
                      </c:pt>
                      <c:pt idx="7">
                        <c:v>8580</c:v>
                      </c:pt>
                      <c:pt idx="8">
                        <c:v>10133</c:v>
                      </c:pt>
                      <c:pt idx="9">
                        <c:v>21302</c:v>
                      </c:pt>
                      <c:pt idx="10">
                        <c:v>11373</c:v>
                      </c:pt>
                      <c:pt idx="11">
                        <c:v>17097</c:v>
                      </c:pt>
                      <c:pt idx="12">
                        <c:v>15266</c:v>
                      </c:pt>
                      <c:pt idx="13">
                        <c:v>38245</c:v>
                      </c:pt>
                      <c:pt idx="14">
                        <c:v>48532</c:v>
                      </c:pt>
                      <c:pt idx="15">
                        <c:v>48632</c:v>
                      </c:pt>
                      <c:pt idx="16">
                        <c:v>58257</c:v>
                      </c:pt>
                      <c:pt idx="17">
                        <c:v>56373</c:v>
                      </c:pt>
                      <c:pt idx="18">
                        <c:v>45836</c:v>
                      </c:pt>
                      <c:pt idx="19">
                        <c:v>52476</c:v>
                      </c:pt>
                    </c:numCache>
                  </c:numRef>
                </c:val>
                <c:smooth val="0"/>
                <c:extLst>
                  <c:ext xmlns:c16="http://schemas.microsoft.com/office/drawing/2014/chart" uri="{C3380CC4-5D6E-409C-BE32-E72D297353CC}">
                    <c16:uniqueId val="{00000018-ACBF-4C5E-B3FA-241A9262B266}"/>
                  </c:ext>
                </c:extLst>
              </c15:ser>
            </c15:filteredLineSeries>
          </c:ext>
        </c:extLst>
      </c:lineChart>
      <c:valAx>
        <c:axId val="137439232"/>
        <c:scaling>
          <c:orientation val="minMax"/>
          <c:max val="60000"/>
          <c:min val="0"/>
        </c:scaling>
        <c:delete val="0"/>
        <c:axPos val="l"/>
        <c:majorGridlines>
          <c:spPr>
            <a:ln w="6350" cap="flat" cmpd="sng" algn="ctr">
              <a:solidFill>
                <a:schemeClr val="bg2"/>
              </a:solidFill>
              <a:prstDash val="solid"/>
              <a:round/>
            </a:ln>
            <a:effectLst/>
          </c:spPr>
        </c:majorGridlines>
        <c:numFmt formatCode="_-* #,##0_-;\-* #,##0_-;_-* &quot;-&quot;??_-;_-@_-" sourceLinked="0"/>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7448248"/>
        <c:crosses val="autoZero"/>
        <c:crossBetween val="between"/>
        <c:majorUnit val="5000"/>
      </c:valAx>
      <c:catAx>
        <c:axId val="137448248"/>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7439232"/>
        <c:crosses val="autoZero"/>
        <c:auto val="1"/>
        <c:lblAlgn val="ctr"/>
        <c:lblOffset val="0"/>
        <c:noMultiLvlLbl val="0"/>
      </c:catAx>
      <c:spPr>
        <a:noFill/>
        <a:ln>
          <a:noFill/>
        </a:ln>
        <a:effectLst/>
      </c:spPr>
    </c:plotArea>
    <c:legend>
      <c:legendPos val="r"/>
      <c:layout>
        <c:manualLayout>
          <c:xMode val="edge"/>
          <c:yMode val="edge"/>
          <c:x val="7.959151668176967E-2"/>
          <c:y val="3.5615845927240611E-2"/>
          <c:w val="0.19768486064084359"/>
          <c:h val="0.1899686564512675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6350" cap="flat" cmpd="sng" algn="ctr">
      <a:noFill/>
      <a:prstDash val="solid"/>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3967205093390812E-2"/>
          <c:y val="2.6912986483084322E-2"/>
          <c:w val="0.90130732064778185"/>
          <c:h val="0.78851418104159254"/>
        </c:manualLayout>
      </c:layout>
      <c:lineChart>
        <c:grouping val="standard"/>
        <c:varyColors val="0"/>
        <c:ser>
          <c:idx val="0"/>
          <c:order val="0"/>
          <c:tx>
            <c:strRef>
              <c:f>Sheet7!$C$71</c:f>
              <c:strCache>
                <c:ptCount val="1"/>
                <c:pt idx="0">
                  <c:v>NINo (2,577,458)</c:v>
                </c:pt>
              </c:strCache>
            </c:strRef>
          </c:tx>
          <c:spPr>
            <a:ln w="25400">
              <a:solidFill>
                <a:schemeClr val="tx1"/>
              </a:solidFill>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Sheet7!$C$72:$C$80</c:f>
              <c:numCache>
                <c:formatCode>0%</c:formatCode>
                <c:ptCount val="9"/>
                <c:pt idx="0">
                  <c:v>3.5006971985576486E-2</c:v>
                </c:pt>
                <c:pt idx="1">
                  <c:v>4.1744230167863064E-2</c:v>
                </c:pt>
                <c:pt idx="2">
                  <c:v>6.3822184493403961E-2</c:v>
                </c:pt>
                <c:pt idx="3">
                  <c:v>0.13146285991857093</c:v>
                </c:pt>
                <c:pt idx="4">
                  <c:v>0.14546813177945092</c:v>
                </c:pt>
                <c:pt idx="5">
                  <c:v>0.18729616544673086</c:v>
                </c:pt>
                <c:pt idx="6">
                  <c:v>0.14841987725891168</c:v>
                </c:pt>
                <c:pt idx="7">
                  <c:v>0.11993056724881647</c:v>
                </c:pt>
                <c:pt idx="8">
                  <c:v>0.12684901170067564</c:v>
                </c:pt>
              </c:numCache>
            </c:numRef>
          </c:val>
          <c:smooth val="0"/>
          <c:extLst>
            <c:ext xmlns:c16="http://schemas.microsoft.com/office/drawing/2014/chart" uri="{C3380CC4-5D6E-409C-BE32-E72D297353CC}">
              <c16:uniqueId val="{00000000-026C-426B-888C-D404EBE181E0}"/>
            </c:ext>
          </c:extLst>
        </c:ser>
        <c:ser>
          <c:idx val="1"/>
          <c:order val="1"/>
          <c:tx>
            <c:strRef>
              <c:f>Sheet7!$D$71</c:f>
              <c:strCache>
                <c:ptCount val="1"/>
                <c:pt idx="0">
                  <c:v>Cit (105,514)</c:v>
                </c:pt>
              </c:strCache>
            </c:strRef>
          </c:tx>
          <c:spPr>
            <a:ln w="25400">
              <a:solidFill>
                <a:schemeClr val="tx1"/>
              </a:solidFill>
              <a:prstDash val="dash"/>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Sheet7!$D$72:$D$80</c:f>
              <c:numCache>
                <c:formatCode>0%</c:formatCode>
                <c:ptCount val="9"/>
                <c:pt idx="0">
                  <c:v>4.6164490020281668E-2</c:v>
                </c:pt>
                <c:pt idx="1">
                  <c:v>6.6986371476770862E-2</c:v>
                </c:pt>
                <c:pt idx="2">
                  <c:v>8.5183008889815573E-2</c:v>
                </c:pt>
                <c:pt idx="3">
                  <c:v>8.3808783668517919E-2</c:v>
                </c:pt>
                <c:pt idx="4">
                  <c:v>9.8925261102792053E-2</c:v>
                </c:pt>
                <c:pt idx="5">
                  <c:v>0.2054324544610194</c:v>
                </c:pt>
                <c:pt idx="6">
                  <c:v>0.10966317265955229</c:v>
                </c:pt>
                <c:pt idx="7">
                  <c:v>0.16261349204844855</c:v>
                </c:pt>
                <c:pt idx="8">
                  <c:v>0.14122296567280171</c:v>
                </c:pt>
              </c:numCache>
            </c:numRef>
          </c:val>
          <c:smooth val="0"/>
          <c:extLst>
            <c:ext xmlns:c16="http://schemas.microsoft.com/office/drawing/2014/chart" uri="{C3380CC4-5D6E-409C-BE32-E72D297353CC}">
              <c16:uniqueId val="{00000001-026C-426B-888C-D404EBE181E0}"/>
            </c:ext>
          </c:extLst>
        </c:ser>
        <c:dLbls>
          <c:showLegendKey val="0"/>
          <c:showVal val="0"/>
          <c:showCatName val="0"/>
          <c:showSerName val="0"/>
          <c:showPercent val="0"/>
          <c:showBubbleSize val="0"/>
        </c:dLbls>
        <c:smooth val="0"/>
        <c:axId val="517662616"/>
        <c:axId val="517663400"/>
      </c:lineChart>
      <c:catAx>
        <c:axId val="517662616"/>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txPr>
          <a:bodyPr/>
          <a:lstStyle/>
          <a:p>
            <a:pPr>
              <a:defRPr sz="800"/>
            </a:pPr>
            <a:endParaRPr lang="en-US"/>
          </a:p>
        </c:txPr>
        <c:crossAx val="517663400"/>
        <c:crosses val="autoZero"/>
        <c:auto val="1"/>
        <c:lblAlgn val="ctr"/>
        <c:lblOffset val="0"/>
        <c:noMultiLvlLbl val="0"/>
      </c:catAx>
      <c:valAx>
        <c:axId val="517663400"/>
        <c:scaling>
          <c:orientation val="minMax"/>
          <c:max val="0.30000000000000004"/>
        </c:scaling>
        <c:delete val="0"/>
        <c:axPos val="l"/>
        <c:majorGridlines>
          <c:spPr>
            <a:ln>
              <a:solidFill>
                <a:schemeClr val="bg1">
                  <a:lumMod val="75000"/>
                </a:schemeClr>
              </a:solidFill>
            </a:ln>
          </c:spPr>
        </c:majorGridlines>
        <c:numFmt formatCode="#,###.00" sourceLinked="0"/>
        <c:majorTickMark val="out"/>
        <c:minorTickMark val="none"/>
        <c:tickLblPos val="nextTo"/>
        <c:spPr>
          <a:ln>
            <a:noFill/>
          </a:ln>
        </c:spPr>
        <c:crossAx val="517662616"/>
        <c:crosses val="autoZero"/>
        <c:crossBetween val="between"/>
      </c:valAx>
    </c:plotArea>
    <c:legend>
      <c:legendPos val="b"/>
      <c:layout>
        <c:manualLayout>
          <c:xMode val="edge"/>
          <c:yMode val="edge"/>
          <c:x val="0.05"/>
          <c:y val="0.91820429578359153"/>
          <c:w val="0.89999989295566185"/>
          <c:h val="7.9911852792911478E-2"/>
        </c:manualLayout>
      </c:layout>
      <c:overlay val="0"/>
      <c:txPr>
        <a:bodyPr/>
        <a:lstStyle/>
        <a:p>
          <a:pPr>
            <a:defRPr sz="900"/>
          </a:pPr>
          <a:endParaRPr lang="en-US"/>
        </a:p>
      </c:txPr>
    </c:legend>
    <c:plotVisOnly val="1"/>
    <c:dispBlanksAs val="gap"/>
    <c:showDLblsOverMax val="0"/>
  </c:chart>
  <c:spPr>
    <a:ln>
      <a:noFill/>
    </a:ln>
  </c:sp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4763255332239495E-2"/>
          <c:y val="2.5872615620011943E-2"/>
          <c:w val="0.9046757889320407"/>
          <c:h val="0.79478611783136321"/>
        </c:manualLayout>
      </c:layout>
      <c:lineChart>
        <c:grouping val="standard"/>
        <c:varyColors val="0"/>
        <c:ser>
          <c:idx val="0"/>
          <c:order val="0"/>
          <c:tx>
            <c:strRef>
              <c:f>Sheet7!$G$71</c:f>
              <c:strCache>
                <c:ptCount val="1"/>
                <c:pt idx="0">
                  <c:v>NINo (945,067)</c:v>
                </c:pt>
              </c:strCache>
            </c:strRef>
          </c:tx>
          <c:spPr>
            <a:ln w="25400">
              <a:solidFill>
                <a:schemeClr val="tx1"/>
              </a:solidFill>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Sheet7!$G$72:$G$80</c:f>
              <c:numCache>
                <c:formatCode>0%</c:formatCode>
                <c:ptCount val="9"/>
                <c:pt idx="0">
                  <c:v>5.0197499224922679E-3</c:v>
                </c:pt>
                <c:pt idx="1">
                  <c:v>1.0008814189893415E-2</c:v>
                </c:pt>
                <c:pt idx="2">
                  <c:v>4.0651086113471319E-2</c:v>
                </c:pt>
                <c:pt idx="3">
                  <c:v>0.15321453399600241</c:v>
                </c:pt>
                <c:pt idx="4">
                  <c:v>0.20327765121414673</c:v>
                </c:pt>
                <c:pt idx="5">
                  <c:v>0.25667492357684696</c:v>
                </c:pt>
                <c:pt idx="6">
                  <c:v>0.16112825863139862</c:v>
                </c:pt>
                <c:pt idx="7">
                  <c:v>9.0849643464431626E-2</c:v>
                </c:pt>
                <c:pt idx="8">
                  <c:v>7.9175338891316699E-2</c:v>
                </c:pt>
              </c:numCache>
            </c:numRef>
          </c:val>
          <c:smooth val="0"/>
          <c:extLst>
            <c:ext xmlns:c16="http://schemas.microsoft.com/office/drawing/2014/chart" uri="{C3380CC4-5D6E-409C-BE32-E72D297353CC}">
              <c16:uniqueId val="{00000000-4BBD-45A8-8BB7-2B30F536795D}"/>
            </c:ext>
          </c:extLst>
        </c:ser>
        <c:ser>
          <c:idx val="1"/>
          <c:order val="1"/>
          <c:tx>
            <c:strRef>
              <c:f>Sheet7!$H$71</c:f>
              <c:strCache>
                <c:ptCount val="1"/>
                <c:pt idx="0">
                  <c:v>Cit (27,229)</c:v>
                </c:pt>
              </c:strCache>
            </c:strRef>
          </c:tx>
          <c:spPr>
            <a:ln w="25400">
              <a:solidFill>
                <a:schemeClr val="tx1"/>
              </a:solidFill>
              <a:prstDash val="dash"/>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Sheet7!$H$72:$H$80</c:f>
              <c:numCache>
                <c:formatCode>0%</c:formatCode>
                <c:ptCount val="9"/>
                <c:pt idx="0">
                  <c:v>1.1678724888905211E-2</c:v>
                </c:pt>
                <c:pt idx="1">
                  <c:v>2.163134892945022E-2</c:v>
                </c:pt>
                <c:pt idx="2">
                  <c:v>6.0303353042711817E-2</c:v>
                </c:pt>
                <c:pt idx="3">
                  <c:v>8.479929486944067E-2</c:v>
                </c:pt>
                <c:pt idx="4">
                  <c:v>0.11153549524404129</c:v>
                </c:pt>
                <c:pt idx="5">
                  <c:v>0.27860002203532996</c:v>
                </c:pt>
                <c:pt idx="6">
                  <c:v>0.12497704653127181</c:v>
                </c:pt>
                <c:pt idx="7">
                  <c:v>0.17896360497998456</c:v>
                </c:pt>
                <c:pt idx="8">
                  <c:v>0.12751110947886446</c:v>
                </c:pt>
              </c:numCache>
            </c:numRef>
          </c:val>
          <c:smooth val="0"/>
          <c:extLst>
            <c:ext xmlns:c16="http://schemas.microsoft.com/office/drawing/2014/chart" uri="{C3380CC4-5D6E-409C-BE32-E72D297353CC}">
              <c16:uniqueId val="{00000001-4BBD-45A8-8BB7-2B30F536795D}"/>
            </c:ext>
          </c:extLst>
        </c:ser>
        <c:dLbls>
          <c:showLegendKey val="0"/>
          <c:showVal val="0"/>
          <c:showCatName val="0"/>
          <c:showSerName val="0"/>
          <c:showPercent val="0"/>
          <c:showBubbleSize val="0"/>
        </c:dLbls>
        <c:smooth val="0"/>
        <c:axId val="517664576"/>
        <c:axId val="517665752"/>
      </c:lineChart>
      <c:catAx>
        <c:axId val="517664576"/>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txPr>
          <a:bodyPr/>
          <a:lstStyle/>
          <a:p>
            <a:pPr>
              <a:defRPr sz="800"/>
            </a:pPr>
            <a:endParaRPr lang="en-US"/>
          </a:p>
        </c:txPr>
        <c:crossAx val="517665752"/>
        <c:crosses val="autoZero"/>
        <c:auto val="1"/>
        <c:lblAlgn val="ctr"/>
        <c:lblOffset val="0"/>
        <c:noMultiLvlLbl val="0"/>
      </c:catAx>
      <c:valAx>
        <c:axId val="517665752"/>
        <c:scaling>
          <c:orientation val="minMax"/>
        </c:scaling>
        <c:delete val="0"/>
        <c:axPos val="l"/>
        <c:majorGridlines>
          <c:spPr>
            <a:ln>
              <a:solidFill>
                <a:schemeClr val="bg1">
                  <a:lumMod val="75000"/>
                </a:schemeClr>
              </a:solidFill>
            </a:ln>
          </c:spPr>
        </c:majorGridlines>
        <c:numFmt formatCode="#,###.00" sourceLinked="0"/>
        <c:majorTickMark val="out"/>
        <c:minorTickMark val="none"/>
        <c:tickLblPos val="high"/>
        <c:spPr>
          <a:ln>
            <a:noFill/>
          </a:ln>
        </c:spPr>
        <c:crossAx val="517664576"/>
        <c:crosses val="autoZero"/>
        <c:crossBetween val="between"/>
      </c:valAx>
    </c:plotArea>
    <c:legend>
      <c:legendPos val="b"/>
      <c:layout>
        <c:manualLayout>
          <c:xMode val="edge"/>
          <c:yMode val="edge"/>
          <c:x val="5.0000162633888345E-2"/>
          <c:y val="0.91820434242853055"/>
          <c:w val="0.89999967473222331"/>
          <c:h val="7.9911852792911478E-2"/>
        </c:manualLayout>
      </c:layout>
      <c:overlay val="0"/>
      <c:txPr>
        <a:bodyPr/>
        <a:lstStyle/>
        <a:p>
          <a:pPr>
            <a:defRPr sz="900"/>
          </a:pPr>
          <a:endParaRPr lang="en-US"/>
        </a:p>
      </c:txPr>
    </c:legend>
    <c:plotVisOnly val="1"/>
    <c:dispBlanksAs val="gap"/>
    <c:showDLblsOverMax val="0"/>
  </c:chart>
  <c:spPr>
    <a:ln>
      <a:noFill/>
    </a:ln>
  </c:sp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633544271475626E-2"/>
          <c:y val="2.6912986483084322E-2"/>
          <c:w val="0.89240900905003373"/>
          <c:h val="0.80147740175215709"/>
        </c:manualLayout>
      </c:layout>
      <c:lineChart>
        <c:grouping val="standard"/>
        <c:varyColors val="0"/>
        <c:ser>
          <c:idx val="0"/>
          <c:order val="0"/>
          <c:tx>
            <c:strRef>
              <c:f>Sheet7!$M$71</c:f>
              <c:strCache>
                <c:ptCount val="1"/>
                <c:pt idx="0">
                  <c:v>NINo (656,419)</c:v>
                </c:pt>
              </c:strCache>
            </c:strRef>
          </c:tx>
          <c:spPr>
            <a:ln w="25400">
              <a:solidFill>
                <a:schemeClr val="tx1"/>
              </a:solidFill>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Sheet7!$M$72:$M$80</c:f>
              <c:numCache>
                <c:formatCode>0%</c:formatCode>
                <c:ptCount val="9"/>
                <c:pt idx="0">
                  <c:v>8.0456232985334067E-2</c:v>
                </c:pt>
                <c:pt idx="1">
                  <c:v>9.2314512529344819E-2</c:v>
                </c:pt>
                <c:pt idx="2">
                  <c:v>9.6337857374634184E-2</c:v>
                </c:pt>
                <c:pt idx="3">
                  <c:v>0.10564745993031889</c:v>
                </c:pt>
                <c:pt idx="4">
                  <c:v>0.10417431549056319</c:v>
                </c:pt>
                <c:pt idx="5">
                  <c:v>0.13277647356337949</c:v>
                </c:pt>
                <c:pt idx="6">
                  <c:v>0.129586437930651</c:v>
                </c:pt>
                <c:pt idx="7">
                  <c:v>0.12414022141345696</c:v>
                </c:pt>
                <c:pt idx="8">
                  <c:v>0.13456648878231739</c:v>
                </c:pt>
              </c:numCache>
            </c:numRef>
          </c:val>
          <c:smooth val="0"/>
          <c:extLst>
            <c:ext xmlns:c16="http://schemas.microsoft.com/office/drawing/2014/chart" uri="{C3380CC4-5D6E-409C-BE32-E72D297353CC}">
              <c16:uniqueId val="{00000000-FA3B-4E31-9BF7-6F12CF66E8E7}"/>
            </c:ext>
          </c:extLst>
        </c:ser>
        <c:ser>
          <c:idx val="1"/>
          <c:order val="1"/>
          <c:tx>
            <c:strRef>
              <c:f>Sheet7!$N$71</c:f>
              <c:strCache>
                <c:ptCount val="1"/>
                <c:pt idx="0">
                  <c:v>Cit (27,435)</c:v>
                </c:pt>
              </c:strCache>
            </c:strRef>
          </c:tx>
          <c:spPr>
            <a:ln w="25400">
              <a:solidFill>
                <a:schemeClr val="tx1"/>
              </a:solidFill>
              <a:prstDash val="dash"/>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Sheet7!$N$72:$N$80</c:f>
              <c:numCache>
                <c:formatCode>0%</c:formatCode>
                <c:ptCount val="9"/>
                <c:pt idx="0">
                  <c:v>6.7796610169491525E-2</c:v>
                </c:pt>
                <c:pt idx="1">
                  <c:v>7.6763258611262986E-2</c:v>
                </c:pt>
                <c:pt idx="2">
                  <c:v>8.1173683251321307E-2</c:v>
                </c:pt>
                <c:pt idx="3">
                  <c:v>8.274102423911063E-2</c:v>
                </c:pt>
                <c:pt idx="4">
                  <c:v>0.10089301986513577</c:v>
                </c:pt>
                <c:pt idx="5">
                  <c:v>0.14845999635502097</c:v>
                </c:pt>
                <c:pt idx="6">
                  <c:v>9.9580827410242392E-2</c:v>
                </c:pt>
                <c:pt idx="7">
                  <c:v>0.154510661563696</c:v>
                </c:pt>
                <c:pt idx="8">
                  <c:v>0.18808091853471842</c:v>
                </c:pt>
              </c:numCache>
            </c:numRef>
          </c:val>
          <c:smooth val="0"/>
          <c:extLst>
            <c:ext xmlns:c16="http://schemas.microsoft.com/office/drawing/2014/chart" uri="{C3380CC4-5D6E-409C-BE32-E72D297353CC}">
              <c16:uniqueId val="{00000001-FA3B-4E31-9BF7-6F12CF66E8E7}"/>
            </c:ext>
          </c:extLst>
        </c:ser>
        <c:dLbls>
          <c:showLegendKey val="0"/>
          <c:showVal val="0"/>
          <c:showCatName val="0"/>
          <c:showSerName val="0"/>
          <c:showPercent val="0"/>
          <c:showBubbleSize val="0"/>
        </c:dLbls>
        <c:smooth val="0"/>
        <c:axId val="517666144"/>
        <c:axId val="517666536"/>
      </c:lineChart>
      <c:catAx>
        <c:axId val="517666144"/>
        <c:scaling>
          <c:orientation val="minMax"/>
        </c:scaling>
        <c:delete val="0"/>
        <c:axPos val="b"/>
        <c:majorGridlines>
          <c:spPr>
            <a:ln>
              <a:solidFill>
                <a:schemeClr val="bg1">
                  <a:lumMod val="50000"/>
                  <a:alpha val="50000"/>
                </a:schemeClr>
              </a:solidFill>
            </a:ln>
          </c:spPr>
        </c:majorGridlines>
        <c:numFmt formatCode="General" sourceLinked="0"/>
        <c:majorTickMark val="out"/>
        <c:minorTickMark val="none"/>
        <c:tickLblPos val="nextTo"/>
        <c:txPr>
          <a:bodyPr/>
          <a:lstStyle/>
          <a:p>
            <a:pPr>
              <a:defRPr sz="800"/>
            </a:pPr>
            <a:endParaRPr lang="en-US"/>
          </a:p>
        </c:txPr>
        <c:crossAx val="517666536"/>
        <c:crosses val="autoZero"/>
        <c:auto val="1"/>
        <c:lblAlgn val="ctr"/>
        <c:lblOffset val="0"/>
        <c:noMultiLvlLbl val="0"/>
      </c:catAx>
      <c:valAx>
        <c:axId val="517666536"/>
        <c:scaling>
          <c:orientation val="minMax"/>
          <c:max val="0.30000000000000004"/>
        </c:scaling>
        <c:delete val="0"/>
        <c:axPos val="l"/>
        <c:majorGridlines>
          <c:spPr>
            <a:ln>
              <a:solidFill>
                <a:schemeClr val="bg1">
                  <a:lumMod val="50000"/>
                  <a:alpha val="50000"/>
                </a:schemeClr>
              </a:solidFill>
            </a:ln>
          </c:spPr>
        </c:majorGridlines>
        <c:numFmt formatCode="#,###.00" sourceLinked="0"/>
        <c:majorTickMark val="out"/>
        <c:minorTickMark val="none"/>
        <c:tickLblPos val="nextTo"/>
        <c:spPr>
          <a:ln>
            <a:noFill/>
          </a:ln>
        </c:spPr>
        <c:crossAx val="517666144"/>
        <c:crosses val="autoZero"/>
        <c:crossBetween val="between"/>
      </c:valAx>
    </c:plotArea>
    <c:legend>
      <c:legendPos val="b"/>
      <c:layout>
        <c:manualLayout>
          <c:xMode val="edge"/>
          <c:yMode val="edge"/>
          <c:x val="1.3281051562103125E-2"/>
          <c:y val="0.91820429578359153"/>
          <c:w val="0.89999967473222331"/>
          <c:h val="7.9911852792911478E-2"/>
        </c:manualLayout>
      </c:layout>
      <c:overlay val="0"/>
      <c:txPr>
        <a:bodyPr/>
        <a:lstStyle/>
        <a:p>
          <a:pPr>
            <a:defRPr sz="900"/>
          </a:pPr>
          <a:endParaRPr lang="en-US"/>
        </a:p>
      </c:txPr>
    </c:legend>
    <c:plotVisOnly val="1"/>
    <c:dispBlanksAs val="gap"/>
    <c:showDLblsOverMax val="0"/>
  </c:chart>
  <c:spPr>
    <a:ln>
      <a:noFill/>
    </a:ln>
  </c:sp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258971860798825E-2"/>
          <c:y val="2.6912986483084322E-2"/>
          <c:w val="0.85059451557748278"/>
          <c:h val="0.80720906052832664"/>
        </c:manualLayout>
      </c:layout>
      <c:lineChart>
        <c:grouping val="standard"/>
        <c:varyColors val="0"/>
        <c:ser>
          <c:idx val="0"/>
          <c:order val="0"/>
          <c:tx>
            <c:strRef>
              <c:f>Sheet7!$I$71</c:f>
              <c:strCache>
                <c:ptCount val="1"/>
                <c:pt idx="0">
                  <c:v>NINo (94,892)</c:v>
                </c:pt>
              </c:strCache>
            </c:strRef>
          </c:tx>
          <c:spPr>
            <a:ln w="25400">
              <a:solidFill>
                <a:schemeClr val="tx1"/>
              </a:solidFill>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Sheet7!$I$72:$I$80</c:f>
              <c:numCache>
                <c:formatCode>0%</c:formatCode>
                <c:ptCount val="9"/>
                <c:pt idx="0">
                  <c:v>1.655566328036083E-2</c:v>
                </c:pt>
                <c:pt idx="1">
                  <c:v>2.7821101884247353E-2</c:v>
                </c:pt>
                <c:pt idx="2">
                  <c:v>3.8201323609998734E-2</c:v>
                </c:pt>
                <c:pt idx="3">
                  <c:v>3.1625426800994817E-2</c:v>
                </c:pt>
                <c:pt idx="4">
                  <c:v>2.5639674577414322E-2</c:v>
                </c:pt>
                <c:pt idx="5">
                  <c:v>0.20182944821481263</c:v>
                </c:pt>
                <c:pt idx="6">
                  <c:v>0.24734434936559457</c:v>
                </c:pt>
                <c:pt idx="7">
                  <c:v>0.21145091261644816</c:v>
                </c:pt>
                <c:pt idx="8">
                  <c:v>0.19953209965012858</c:v>
                </c:pt>
              </c:numCache>
            </c:numRef>
          </c:val>
          <c:smooth val="0"/>
          <c:extLst>
            <c:ext xmlns:c16="http://schemas.microsoft.com/office/drawing/2014/chart" uri="{C3380CC4-5D6E-409C-BE32-E72D297353CC}">
              <c16:uniqueId val="{00000000-BD91-4C8C-8E86-0527DF193224}"/>
            </c:ext>
          </c:extLst>
        </c:ser>
        <c:ser>
          <c:idx val="1"/>
          <c:order val="1"/>
          <c:tx>
            <c:strRef>
              <c:f>Sheet7!$J$71</c:f>
              <c:strCache>
                <c:ptCount val="1"/>
                <c:pt idx="0">
                  <c:v>Cit (12,405)</c:v>
                </c:pt>
              </c:strCache>
            </c:strRef>
          </c:tx>
          <c:spPr>
            <a:ln w="25400">
              <a:solidFill>
                <a:schemeClr val="tx1"/>
              </a:solidFill>
              <a:prstDash val="dash"/>
            </a:ln>
          </c:spPr>
          <c:marker>
            <c:symbol val="none"/>
          </c:marker>
          <c:cat>
            <c:strRef>
              <c:f>Sheet7!$B$72:$B$80</c:f>
              <c:strCache>
                <c:ptCount val="9"/>
                <c:pt idx="0">
                  <c:v>02/
08</c:v>
                </c:pt>
                <c:pt idx="1">
                  <c:v>03/
09</c:v>
                </c:pt>
                <c:pt idx="2">
                  <c:v>04/
10</c:v>
                </c:pt>
                <c:pt idx="3">
                  <c:v>05/
11</c:v>
                </c:pt>
                <c:pt idx="4">
                  <c:v>06/
12</c:v>
                </c:pt>
                <c:pt idx="5">
                  <c:v>07/
13</c:v>
                </c:pt>
                <c:pt idx="6">
                  <c:v>08/
14</c:v>
                </c:pt>
                <c:pt idx="7">
                  <c:v>09/
15</c:v>
                </c:pt>
                <c:pt idx="8">
                  <c:v>10/
16</c:v>
                </c:pt>
              </c:strCache>
            </c:strRef>
          </c:cat>
          <c:val>
            <c:numRef>
              <c:f>Sheet7!$J$72:$J$80</c:f>
              <c:numCache>
                <c:formatCode>0%</c:formatCode>
                <c:ptCount val="9"/>
                <c:pt idx="0">
                  <c:v>3.603385731559855E-2</c:v>
                </c:pt>
                <c:pt idx="1">
                  <c:v>8.351471180975413E-2</c:v>
                </c:pt>
                <c:pt idx="2">
                  <c:v>8.375654977831519E-2</c:v>
                </c:pt>
                <c:pt idx="3">
                  <c:v>5.3043127771060058E-2</c:v>
                </c:pt>
                <c:pt idx="4">
                  <c:v>5.7154373236598145E-2</c:v>
                </c:pt>
                <c:pt idx="5">
                  <c:v>0.25255945183393791</c:v>
                </c:pt>
                <c:pt idx="6">
                  <c:v>0.12599758162031438</c:v>
                </c:pt>
                <c:pt idx="7">
                  <c:v>0.17541313986295848</c:v>
                </c:pt>
                <c:pt idx="8">
                  <c:v>0.13252720677146312</c:v>
                </c:pt>
              </c:numCache>
            </c:numRef>
          </c:val>
          <c:smooth val="0"/>
          <c:extLst>
            <c:ext xmlns:c16="http://schemas.microsoft.com/office/drawing/2014/chart" uri="{C3380CC4-5D6E-409C-BE32-E72D297353CC}">
              <c16:uniqueId val="{00000001-BD91-4C8C-8E86-0527DF193224}"/>
            </c:ext>
          </c:extLst>
        </c:ser>
        <c:dLbls>
          <c:showLegendKey val="0"/>
          <c:showVal val="0"/>
          <c:showCatName val="0"/>
          <c:showSerName val="0"/>
          <c:showPercent val="0"/>
          <c:showBubbleSize val="0"/>
        </c:dLbls>
        <c:smooth val="0"/>
        <c:axId val="509735608"/>
        <c:axId val="509734040"/>
      </c:lineChart>
      <c:catAx>
        <c:axId val="509735608"/>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txPr>
          <a:bodyPr/>
          <a:lstStyle/>
          <a:p>
            <a:pPr>
              <a:defRPr sz="800"/>
            </a:pPr>
            <a:endParaRPr lang="en-US"/>
          </a:p>
        </c:txPr>
        <c:crossAx val="509734040"/>
        <c:crosses val="autoZero"/>
        <c:auto val="1"/>
        <c:lblAlgn val="ctr"/>
        <c:lblOffset val="0"/>
        <c:noMultiLvlLbl val="0"/>
      </c:catAx>
      <c:valAx>
        <c:axId val="509734040"/>
        <c:scaling>
          <c:orientation val="minMax"/>
        </c:scaling>
        <c:delete val="0"/>
        <c:axPos val="l"/>
        <c:majorGridlines>
          <c:spPr>
            <a:ln>
              <a:solidFill>
                <a:schemeClr val="bg1">
                  <a:lumMod val="75000"/>
                </a:schemeClr>
              </a:solidFill>
            </a:ln>
          </c:spPr>
        </c:majorGridlines>
        <c:numFmt formatCode="#,###.00" sourceLinked="0"/>
        <c:majorTickMark val="out"/>
        <c:minorTickMark val="none"/>
        <c:tickLblPos val="high"/>
        <c:spPr>
          <a:ln>
            <a:noFill/>
          </a:ln>
        </c:spPr>
        <c:crossAx val="509735608"/>
        <c:crosses val="autoZero"/>
        <c:crossBetween val="between"/>
      </c:valAx>
    </c:plotArea>
    <c:legend>
      <c:legendPos val="b"/>
      <c:layout>
        <c:manualLayout>
          <c:xMode val="edge"/>
          <c:yMode val="edge"/>
          <c:x val="4.9975948254956451E-2"/>
          <c:y val="0.94923820850949314"/>
          <c:w val="0.89999981961017761"/>
          <c:h val="4.8813986084066278E-2"/>
        </c:manualLayout>
      </c:layout>
      <c:overlay val="0"/>
      <c:txPr>
        <a:bodyPr/>
        <a:lstStyle/>
        <a:p>
          <a:pPr>
            <a:defRPr sz="900"/>
          </a:pPr>
          <a:endParaRPr lang="en-US"/>
        </a:p>
      </c:txPr>
    </c:legend>
    <c:plotVisOnly val="1"/>
    <c:dispBlanksAs val="gap"/>
    <c:showDLblsOverMax val="0"/>
  </c:chart>
  <c:spPr>
    <a:ln>
      <a:noFill/>
    </a:ln>
  </c:sp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C20BC0C0-569C-4278-972A-30E4DD173AD1}">
      <dgm:prSet phldrT="[Text]" custT="1"/>
      <dgm:spPr/>
      <dgm:t>
        <a:bodyPr/>
        <a:lstStyle/>
        <a:p>
          <a:r>
            <a:rPr lang="en-GB" sz="6600" b="1" dirty="0">
              <a:solidFill>
                <a:schemeClr val="tx2"/>
              </a:solidFill>
            </a:rPr>
            <a:t>Mobility</a:t>
          </a:r>
        </a:p>
      </dgm:t>
    </dgm:pt>
    <dgm:pt modelId="{975F1078-A182-4117-A2E0-61CE9C437ABD}" type="parTrans" cxnId="{078F57E4-D8CF-4E9B-B92C-F69649A03B0A}">
      <dgm:prSet/>
      <dgm:spPr/>
      <dgm:t>
        <a:bodyPr/>
        <a:lstStyle/>
        <a:p>
          <a:endParaRPr lang="en-GB"/>
        </a:p>
      </dgm:t>
    </dgm:pt>
    <dgm:pt modelId="{2471845F-E268-4843-8F16-8F7533E253BB}" type="sibTrans" cxnId="{078F57E4-D8CF-4E9B-B92C-F69649A03B0A}">
      <dgm:prSet/>
      <dgm:spPr/>
      <dgm:t>
        <a:bodyPr/>
        <a:lstStyle/>
        <a:p>
          <a:endParaRPr lang="en-GB"/>
        </a:p>
      </dgm:t>
    </dgm:pt>
    <dgm:pt modelId="{F6ED6DDC-5D0C-4026-B07F-978BED2E2FF3}">
      <dgm:prSet phldrT="[Text]" custT="1"/>
      <dgm:spPr/>
      <dgm:t>
        <a:bodyPr/>
        <a:lstStyle/>
        <a:p>
          <a:r>
            <a:rPr lang="en-GB" sz="6600" b="1" dirty="0">
              <a:solidFill>
                <a:schemeClr val="accent1">
                  <a:lumMod val="75000"/>
                </a:schemeClr>
              </a:solidFill>
            </a:rPr>
            <a:t>Citizenship</a:t>
          </a:r>
        </a:p>
      </dgm:t>
    </dgm:pt>
    <dgm:pt modelId="{A739C906-6B36-4C72-AA19-7A00F6D5342E}" type="parTrans" cxnId="{1F23ACB0-3C0D-4B8C-A499-C01297266697}">
      <dgm:prSet/>
      <dgm:spPr/>
      <dgm:t>
        <a:bodyPr/>
        <a:lstStyle/>
        <a:p>
          <a:endParaRPr lang="en-GB"/>
        </a:p>
      </dgm:t>
    </dgm:pt>
    <dgm:pt modelId="{631D5F79-7D54-4F9C-AE35-D77776CCA977}" type="sibTrans" cxnId="{1F23ACB0-3C0D-4B8C-A499-C01297266697}">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D946FC8D-F294-4F1E-BC8D-D00ECBE3C65F}" type="pres">
      <dgm:prSet presAssocID="{EFF02105-6DBC-4AD1-8D53-7F4BEEDC5571}" presName="divider" presStyleLbl="fgShp" presStyleIdx="0" presStyleCnt="1"/>
      <dgm:spPr/>
    </dgm:pt>
    <dgm:pt modelId="{2D18D338-326C-4A12-B80D-EB6BD7ABBA68}" type="pres">
      <dgm:prSet presAssocID="{C20BC0C0-569C-4278-972A-30E4DD173AD1}" presName="downArrow" presStyleLbl="node1" presStyleIdx="0" presStyleCnt="2"/>
      <dgm:spPr>
        <a:solidFill>
          <a:schemeClr val="tx2"/>
        </a:solidFill>
      </dgm:spPr>
    </dgm:pt>
    <dgm:pt modelId="{AC57EFF4-6C4F-44A3-9E78-817D5B0266AA}" type="pres">
      <dgm:prSet presAssocID="{C20BC0C0-569C-4278-972A-30E4DD173AD1}" presName="downArrowText" presStyleLbl="revTx" presStyleIdx="0" presStyleCnt="2" custScaleX="120444">
        <dgm:presLayoutVars>
          <dgm:bulletEnabled val="1"/>
        </dgm:presLayoutVars>
      </dgm:prSet>
      <dgm:spPr/>
    </dgm:pt>
    <dgm:pt modelId="{B5CA7232-F5C7-40FA-98C4-EE65F3FEEFE4}" type="pres">
      <dgm:prSet presAssocID="{F6ED6DDC-5D0C-4026-B07F-978BED2E2FF3}" presName="upArrow" presStyleLbl="node1" presStyleIdx="1" presStyleCnt="2"/>
      <dgm:spPr/>
    </dgm:pt>
    <dgm:pt modelId="{3F56DA75-91B4-47B6-BF34-B3031B672C76}" type="pres">
      <dgm:prSet presAssocID="{F6ED6DDC-5D0C-4026-B07F-978BED2E2FF3}" presName="upArrowText" presStyleLbl="revTx" presStyleIdx="1" presStyleCnt="2" custScaleX="139449">
        <dgm:presLayoutVars>
          <dgm:bulletEnabled val="1"/>
        </dgm:presLayoutVars>
      </dgm:prSet>
      <dgm:spPr/>
    </dgm:pt>
  </dgm:ptLst>
  <dgm:cxnLst>
    <dgm:cxn modelId="{9C4CC14E-F013-4509-BCFD-F1593DDBAC63}" type="presOf" srcId="{EFF02105-6DBC-4AD1-8D53-7F4BEEDC5571}" destId="{89CA0C7D-F2B5-43B3-AD2C-F7F9FEF71AD0}" srcOrd="0" destOrd="0" presId="urn:microsoft.com/office/officeart/2005/8/layout/arrow3"/>
    <dgm:cxn modelId="{1F23ACB0-3C0D-4B8C-A499-C01297266697}" srcId="{EFF02105-6DBC-4AD1-8D53-7F4BEEDC5571}" destId="{F6ED6DDC-5D0C-4026-B07F-978BED2E2FF3}" srcOrd="1" destOrd="0" parTransId="{A739C906-6B36-4C72-AA19-7A00F6D5342E}" sibTransId="{631D5F79-7D54-4F9C-AE35-D77776CCA977}"/>
    <dgm:cxn modelId="{A45071BA-9CE8-4054-BC79-5C302E87EB00}" type="presOf" srcId="{F6ED6DDC-5D0C-4026-B07F-978BED2E2FF3}" destId="{3F56DA75-91B4-47B6-BF34-B3031B672C76}" srcOrd="0" destOrd="0" presId="urn:microsoft.com/office/officeart/2005/8/layout/arrow3"/>
    <dgm:cxn modelId="{2D7351CA-2B20-4D15-9525-3F595108CC5E}" type="presOf" srcId="{C20BC0C0-569C-4278-972A-30E4DD173AD1}" destId="{AC57EFF4-6C4F-44A3-9E78-817D5B0266AA}" srcOrd="0" destOrd="0" presId="urn:microsoft.com/office/officeart/2005/8/layout/arrow3"/>
    <dgm:cxn modelId="{078F57E4-D8CF-4E9B-B92C-F69649A03B0A}" srcId="{EFF02105-6DBC-4AD1-8D53-7F4BEEDC5571}" destId="{C20BC0C0-569C-4278-972A-30E4DD173AD1}" srcOrd="0" destOrd="0" parTransId="{975F1078-A182-4117-A2E0-61CE9C437ABD}" sibTransId="{2471845F-E268-4843-8F16-8F7533E253BB}"/>
    <dgm:cxn modelId="{EFE06ED8-109E-4089-A306-257469A7122D}" type="presParOf" srcId="{89CA0C7D-F2B5-43B3-AD2C-F7F9FEF71AD0}" destId="{D946FC8D-F294-4F1E-BC8D-D00ECBE3C65F}" srcOrd="0" destOrd="0" presId="urn:microsoft.com/office/officeart/2005/8/layout/arrow3"/>
    <dgm:cxn modelId="{A0B4E3E0-05B7-4F86-BC0C-CD530F8F01BB}" type="presParOf" srcId="{89CA0C7D-F2B5-43B3-AD2C-F7F9FEF71AD0}" destId="{2D18D338-326C-4A12-B80D-EB6BD7ABBA68}" srcOrd="1" destOrd="0" presId="urn:microsoft.com/office/officeart/2005/8/layout/arrow3"/>
    <dgm:cxn modelId="{AC052A43-DD08-43AD-944D-CCCE51D0223C}" type="presParOf" srcId="{89CA0C7D-F2B5-43B3-AD2C-F7F9FEF71AD0}" destId="{AC57EFF4-6C4F-44A3-9E78-817D5B0266AA}" srcOrd="2" destOrd="0" presId="urn:microsoft.com/office/officeart/2005/8/layout/arrow3"/>
    <dgm:cxn modelId="{E2C92676-A09B-4CE5-9636-16A117E1D406}" type="presParOf" srcId="{89CA0C7D-F2B5-43B3-AD2C-F7F9FEF71AD0}" destId="{B5CA7232-F5C7-40FA-98C4-EE65F3FEEFE4}" srcOrd="3" destOrd="0" presId="urn:microsoft.com/office/officeart/2005/8/layout/arrow3"/>
    <dgm:cxn modelId="{A9115656-209E-4DDD-A59E-F56583A7A68A}" type="presParOf" srcId="{89CA0C7D-F2B5-43B3-AD2C-F7F9FEF71AD0}" destId="{3F56DA75-91B4-47B6-BF34-B3031B672C76}"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F6ED6DDC-5D0C-4026-B07F-978BED2E2FF3}">
      <dgm:prSet phldrT="[Text]" custT="1"/>
      <dgm:spPr/>
      <dgm:t>
        <a:bodyPr/>
        <a:lstStyle/>
        <a:p>
          <a:r>
            <a:rPr lang="en-GB" sz="7200" b="1" dirty="0">
              <a:solidFill>
                <a:schemeClr val="bg1">
                  <a:lumMod val="95000"/>
                </a:schemeClr>
              </a:solidFill>
            </a:rPr>
            <a:t>Citizenship</a:t>
          </a:r>
        </a:p>
      </dgm:t>
    </dgm:pt>
    <dgm:pt modelId="{A739C906-6B36-4C72-AA19-7A00F6D5342E}" type="parTrans" cxnId="{1F23ACB0-3C0D-4B8C-A499-C01297266697}">
      <dgm:prSet/>
      <dgm:spPr/>
      <dgm:t>
        <a:bodyPr/>
        <a:lstStyle/>
        <a:p>
          <a:endParaRPr lang="en-GB"/>
        </a:p>
      </dgm:t>
    </dgm:pt>
    <dgm:pt modelId="{631D5F79-7D54-4F9C-AE35-D77776CCA977}" type="sibTrans" cxnId="{1F23ACB0-3C0D-4B8C-A499-C01297266697}">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AB671728-0B42-42E0-9DC0-14707D36A236}" type="pres">
      <dgm:prSet presAssocID="{F6ED6DDC-5D0C-4026-B07F-978BED2E2FF3}" presName="downArrow" presStyleLbl="node1" presStyleIdx="0" presStyleCnt="1" custAng="10800000" custScaleX="143918" custScaleY="122522" custLinFactNeighborX="-32364" custLinFactNeighborY="5696"/>
      <dgm:spPr/>
    </dgm:pt>
    <dgm:pt modelId="{B78C9CD0-9B07-448F-AD4A-3846DE18C86E}" type="pres">
      <dgm:prSet presAssocID="{F6ED6DDC-5D0C-4026-B07F-978BED2E2FF3}" presName="downArrowText" presStyleLbl="revTx" presStyleIdx="0" presStyleCnt="1" custScaleX="90369" custScaleY="13153" custLinFactX="-1716" custLinFactNeighborX="-100000" custLinFactNeighborY="-12985">
        <dgm:presLayoutVars>
          <dgm:bulletEnabled val="1"/>
        </dgm:presLayoutVars>
      </dgm:prSet>
      <dgm:spPr/>
    </dgm:pt>
  </dgm:ptLst>
  <dgm:cxnLst>
    <dgm:cxn modelId="{C4DD721F-D9DA-4B2D-BC28-1E3C662E4EAE}" type="presOf" srcId="{F6ED6DDC-5D0C-4026-B07F-978BED2E2FF3}" destId="{B78C9CD0-9B07-448F-AD4A-3846DE18C86E}" srcOrd="0" destOrd="0" presId="urn:microsoft.com/office/officeart/2005/8/layout/arrow3"/>
    <dgm:cxn modelId="{9C4CC14E-F013-4509-BCFD-F1593DDBAC63}" type="presOf" srcId="{EFF02105-6DBC-4AD1-8D53-7F4BEEDC5571}" destId="{89CA0C7D-F2B5-43B3-AD2C-F7F9FEF71AD0}" srcOrd="0" destOrd="0" presId="urn:microsoft.com/office/officeart/2005/8/layout/arrow3"/>
    <dgm:cxn modelId="{1F23ACB0-3C0D-4B8C-A499-C01297266697}" srcId="{EFF02105-6DBC-4AD1-8D53-7F4BEEDC5571}" destId="{F6ED6DDC-5D0C-4026-B07F-978BED2E2FF3}" srcOrd="0" destOrd="0" parTransId="{A739C906-6B36-4C72-AA19-7A00F6D5342E}" sibTransId="{631D5F79-7D54-4F9C-AE35-D77776CCA977}"/>
    <dgm:cxn modelId="{1E5A466F-E26C-4209-AAC8-591286A2FADA}" type="presParOf" srcId="{89CA0C7D-F2B5-43B3-AD2C-F7F9FEF71AD0}" destId="{AB671728-0B42-42E0-9DC0-14707D36A236}" srcOrd="0" destOrd="0" presId="urn:microsoft.com/office/officeart/2005/8/layout/arrow3"/>
    <dgm:cxn modelId="{C60513D3-6303-459A-BC7B-9BFAF673018B}" type="presParOf" srcId="{89CA0C7D-F2B5-43B3-AD2C-F7F9FEF71AD0}" destId="{B78C9CD0-9B07-448F-AD4A-3846DE18C86E}" srcOrd="1" destOrd="0" presId="urn:microsoft.com/office/officeart/2005/8/layout/arrow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F6ED6DDC-5D0C-4026-B07F-978BED2E2FF3}">
      <dgm:prSet phldrT="[Text]" custT="1"/>
      <dgm:spPr/>
      <dgm:t>
        <a:bodyPr/>
        <a:lstStyle/>
        <a:p>
          <a:r>
            <a:rPr lang="en-GB" sz="7200" b="1" dirty="0">
              <a:solidFill>
                <a:schemeClr val="bg1">
                  <a:lumMod val="95000"/>
                </a:schemeClr>
              </a:solidFill>
            </a:rPr>
            <a:t>Citizenship</a:t>
          </a:r>
        </a:p>
      </dgm:t>
    </dgm:pt>
    <dgm:pt modelId="{A739C906-6B36-4C72-AA19-7A00F6D5342E}" type="parTrans" cxnId="{1F23ACB0-3C0D-4B8C-A499-C01297266697}">
      <dgm:prSet/>
      <dgm:spPr/>
      <dgm:t>
        <a:bodyPr/>
        <a:lstStyle/>
        <a:p>
          <a:endParaRPr lang="en-GB"/>
        </a:p>
      </dgm:t>
    </dgm:pt>
    <dgm:pt modelId="{631D5F79-7D54-4F9C-AE35-D77776CCA977}" type="sibTrans" cxnId="{1F23ACB0-3C0D-4B8C-A499-C01297266697}">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AB671728-0B42-42E0-9DC0-14707D36A236}" type="pres">
      <dgm:prSet presAssocID="{F6ED6DDC-5D0C-4026-B07F-978BED2E2FF3}" presName="downArrow" presStyleLbl="node1" presStyleIdx="0" presStyleCnt="1" custAng="10800000" custScaleX="143918" custScaleY="122522" custLinFactNeighborX="-32364" custLinFactNeighborY="5696"/>
      <dgm:spPr/>
    </dgm:pt>
    <dgm:pt modelId="{B78C9CD0-9B07-448F-AD4A-3846DE18C86E}" type="pres">
      <dgm:prSet presAssocID="{F6ED6DDC-5D0C-4026-B07F-978BED2E2FF3}" presName="downArrowText" presStyleLbl="revTx" presStyleIdx="0" presStyleCnt="1" custScaleX="90369" custScaleY="13153" custLinFactX="-1716" custLinFactNeighborX="-100000" custLinFactNeighborY="-12985">
        <dgm:presLayoutVars>
          <dgm:bulletEnabled val="1"/>
        </dgm:presLayoutVars>
      </dgm:prSet>
      <dgm:spPr/>
    </dgm:pt>
  </dgm:ptLst>
  <dgm:cxnLst>
    <dgm:cxn modelId="{C4DD721F-D9DA-4B2D-BC28-1E3C662E4EAE}" type="presOf" srcId="{F6ED6DDC-5D0C-4026-B07F-978BED2E2FF3}" destId="{B78C9CD0-9B07-448F-AD4A-3846DE18C86E}" srcOrd="0" destOrd="0" presId="urn:microsoft.com/office/officeart/2005/8/layout/arrow3"/>
    <dgm:cxn modelId="{9C4CC14E-F013-4509-BCFD-F1593DDBAC63}" type="presOf" srcId="{EFF02105-6DBC-4AD1-8D53-7F4BEEDC5571}" destId="{89CA0C7D-F2B5-43B3-AD2C-F7F9FEF71AD0}" srcOrd="0" destOrd="0" presId="urn:microsoft.com/office/officeart/2005/8/layout/arrow3"/>
    <dgm:cxn modelId="{1F23ACB0-3C0D-4B8C-A499-C01297266697}" srcId="{EFF02105-6DBC-4AD1-8D53-7F4BEEDC5571}" destId="{F6ED6DDC-5D0C-4026-B07F-978BED2E2FF3}" srcOrd="0" destOrd="0" parTransId="{A739C906-6B36-4C72-AA19-7A00F6D5342E}" sibTransId="{631D5F79-7D54-4F9C-AE35-D77776CCA977}"/>
    <dgm:cxn modelId="{1E5A466F-E26C-4209-AAC8-591286A2FADA}" type="presParOf" srcId="{89CA0C7D-F2B5-43B3-AD2C-F7F9FEF71AD0}" destId="{AB671728-0B42-42E0-9DC0-14707D36A236}" srcOrd="0" destOrd="0" presId="urn:microsoft.com/office/officeart/2005/8/layout/arrow3"/>
    <dgm:cxn modelId="{C60513D3-6303-459A-BC7B-9BFAF673018B}" type="presParOf" srcId="{89CA0C7D-F2B5-43B3-AD2C-F7F9FEF71AD0}" destId="{B78C9CD0-9B07-448F-AD4A-3846DE18C86E}" srcOrd="1" destOrd="0" presId="urn:microsoft.com/office/officeart/2005/8/layout/arrow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C20BC0C0-569C-4278-972A-30E4DD173AD1}">
      <dgm:prSet phldrT="[Text]" custT="1"/>
      <dgm:spPr/>
      <dgm:t>
        <a:bodyPr/>
        <a:lstStyle/>
        <a:p>
          <a:r>
            <a:rPr lang="en-GB" sz="6600" b="1" dirty="0">
              <a:solidFill>
                <a:schemeClr val="tx2"/>
              </a:solidFill>
            </a:rPr>
            <a:t>Mobility</a:t>
          </a:r>
        </a:p>
      </dgm:t>
    </dgm:pt>
    <dgm:pt modelId="{975F1078-A182-4117-A2E0-61CE9C437ABD}" type="parTrans" cxnId="{078F57E4-D8CF-4E9B-B92C-F69649A03B0A}">
      <dgm:prSet/>
      <dgm:spPr/>
      <dgm:t>
        <a:bodyPr/>
        <a:lstStyle/>
        <a:p>
          <a:endParaRPr lang="en-GB"/>
        </a:p>
      </dgm:t>
    </dgm:pt>
    <dgm:pt modelId="{2471845F-E268-4843-8F16-8F7533E253BB}" type="sibTrans" cxnId="{078F57E4-D8CF-4E9B-B92C-F69649A03B0A}">
      <dgm:prSet/>
      <dgm:spPr/>
      <dgm:t>
        <a:bodyPr/>
        <a:lstStyle/>
        <a:p>
          <a:endParaRPr lang="en-GB"/>
        </a:p>
      </dgm:t>
    </dgm:pt>
    <dgm:pt modelId="{F6ED6DDC-5D0C-4026-B07F-978BED2E2FF3}">
      <dgm:prSet phldrT="[Text]" custT="1"/>
      <dgm:spPr/>
      <dgm:t>
        <a:bodyPr/>
        <a:lstStyle/>
        <a:p>
          <a:r>
            <a:rPr lang="en-GB" sz="6600" b="1" dirty="0">
              <a:solidFill>
                <a:schemeClr val="accent1">
                  <a:lumMod val="75000"/>
                </a:schemeClr>
              </a:solidFill>
            </a:rPr>
            <a:t>Citizenship</a:t>
          </a:r>
        </a:p>
      </dgm:t>
    </dgm:pt>
    <dgm:pt modelId="{A739C906-6B36-4C72-AA19-7A00F6D5342E}" type="parTrans" cxnId="{1F23ACB0-3C0D-4B8C-A499-C01297266697}">
      <dgm:prSet/>
      <dgm:spPr/>
      <dgm:t>
        <a:bodyPr/>
        <a:lstStyle/>
        <a:p>
          <a:endParaRPr lang="en-GB"/>
        </a:p>
      </dgm:t>
    </dgm:pt>
    <dgm:pt modelId="{631D5F79-7D54-4F9C-AE35-D77776CCA977}" type="sibTrans" cxnId="{1F23ACB0-3C0D-4B8C-A499-C01297266697}">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D946FC8D-F294-4F1E-BC8D-D00ECBE3C65F}" type="pres">
      <dgm:prSet presAssocID="{EFF02105-6DBC-4AD1-8D53-7F4BEEDC5571}" presName="divider" presStyleLbl="fgShp" presStyleIdx="0" presStyleCnt="1"/>
      <dgm:spPr/>
    </dgm:pt>
    <dgm:pt modelId="{2D18D338-326C-4A12-B80D-EB6BD7ABBA68}" type="pres">
      <dgm:prSet presAssocID="{C20BC0C0-569C-4278-972A-30E4DD173AD1}" presName="downArrow" presStyleLbl="node1" presStyleIdx="0" presStyleCnt="2"/>
      <dgm:spPr>
        <a:solidFill>
          <a:schemeClr val="tx2"/>
        </a:solidFill>
      </dgm:spPr>
    </dgm:pt>
    <dgm:pt modelId="{AC57EFF4-6C4F-44A3-9E78-817D5B0266AA}" type="pres">
      <dgm:prSet presAssocID="{C20BC0C0-569C-4278-972A-30E4DD173AD1}" presName="downArrowText" presStyleLbl="revTx" presStyleIdx="0" presStyleCnt="2" custScaleX="120444">
        <dgm:presLayoutVars>
          <dgm:bulletEnabled val="1"/>
        </dgm:presLayoutVars>
      </dgm:prSet>
      <dgm:spPr/>
    </dgm:pt>
    <dgm:pt modelId="{B5CA7232-F5C7-40FA-98C4-EE65F3FEEFE4}" type="pres">
      <dgm:prSet presAssocID="{F6ED6DDC-5D0C-4026-B07F-978BED2E2FF3}" presName="upArrow" presStyleLbl="node1" presStyleIdx="1" presStyleCnt="2"/>
      <dgm:spPr/>
    </dgm:pt>
    <dgm:pt modelId="{3F56DA75-91B4-47B6-BF34-B3031B672C76}" type="pres">
      <dgm:prSet presAssocID="{F6ED6DDC-5D0C-4026-B07F-978BED2E2FF3}" presName="upArrowText" presStyleLbl="revTx" presStyleIdx="1" presStyleCnt="2" custScaleX="139449">
        <dgm:presLayoutVars>
          <dgm:bulletEnabled val="1"/>
        </dgm:presLayoutVars>
      </dgm:prSet>
      <dgm:spPr/>
    </dgm:pt>
  </dgm:ptLst>
  <dgm:cxnLst>
    <dgm:cxn modelId="{9C4CC14E-F013-4509-BCFD-F1593DDBAC63}" type="presOf" srcId="{EFF02105-6DBC-4AD1-8D53-7F4BEEDC5571}" destId="{89CA0C7D-F2B5-43B3-AD2C-F7F9FEF71AD0}" srcOrd="0" destOrd="0" presId="urn:microsoft.com/office/officeart/2005/8/layout/arrow3"/>
    <dgm:cxn modelId="{1F23ACB0-3C0D-4B8C-A499-C01297266697}" srcId="{EFF02105-6DBC-4AD1-8D53-7F4BEEDC5571}" destId="{F6ED6DDC-5D0C-4026-B07F-978BED2E2FF3}" srcOrd="1" destOrd="0" parTransId="{A739C906-6B36-4C72-AA19-7A00F6D5342E}" sibTransId="{631D5F79-7D54-4F9C-AE35-D77776CCA977}"/>
    <dgm:cxn modelId="{A45071BA-9CE8-4054-BC79-5C302E87EB00}" type="presOf" srcId="{F6ED6DDC-5D0C-4026-B07F-978BED2E2FF3}" destId="{3F56DA75-91B4-47B6-BF34-B3031B672C76}" srcOrd="0" destOrd="0" presId="urn:microsoft.com/office/officeart/2005/8/layout/arrow3"/>
    <dgm:cxn modelId="{2D7351CA-2B20-4D15-9525-3F595108CC5E}" type="presOf" srcId="{C20BC0C0-569C-4278-972A-30E4DD173AD1}" destId="{AC57EFF4-6C4F-44A3-9E78-817D5B0266AA}" srcOrd="0" destOrd="0" presId="urn:microsoft.com/office/officeart/2005/8/layout/arrow3"/>
    <dgm:cxn modelId="{078F57E4-D8CF-4E9B-B92C-F69649A03B0A}" srcId="{EFF02105-6DBC-4AD1-8D53-7F4BEEDC5571}" destId="{C20BC0C0-569C-4278-972A-30E4DD173AD1}" srcOrd="0" destOrd="0" parTransId="{975F1078-A182-4117-A2E0-61CE9C437ABD}" sibTransId="{2471845F-E268-4843-8F16-8F7533E253BB}"/>
    <dgm:cxn modelId="{EFE06ED8-109E-4089-A306-257469A7122D}" type="presParOf" srcId="{89CA0C7D-F2B5-43B3-AD2C-F7F9FEF71AD0}" destId="{D946FC8D-F294-4F1E-BC8D-D00ECBE3C65F}" srcOrd="0" destOrd="0" presId="urn:microsoft.com/office/officeart/2005/8/layout/arrow3"/>
    <dgm:cxn modelId="{A0B4E3E0-05B7-4F86-BC0C-CD530F8F01BB}" type="presParOf" srcId="{89CA0C7D-F2B5-43B3-AD2C-F7F9FEF71AD0}" destId="{2D18D338-326C-4A12-B80D-EB6BD7ABBA68}" srcOrd="1" destOrd="0" presId="urn:microsoft.com/office/officeart/2005/8/layout/arrow3"/>
    <dgm:cxn modelId="{AC052A43-DD08-43AD-944D-CCCE51D0223C}" type="presParOf" srcId="{89CA0C7D-F2B5-43B3-AD2C-F7F9FEF71AD0}" destId="{AC57EFF4-6C4F-44A3-9E78-817D5B0266AA}" srcOrd="2" destOrd="0" presId="urn:microsoft.com/office/officeart/2005/8/layout/arrow3"/>
    <dgm:cxn modelId="{E2C92676-A09B-4CE5-9636-16A117E1D406}" type="presParOf" srcId="{89CA0C7D-F2B5-43B3-AD2C-F7F9FEF71AD0}" destId="{B5CA7232-F5C7-40FA-98C4-EE65F3FEEFE4}" srcOrd="3" destOrd="0" presId="urn:microsoft.com/office/officeart/2005/8/layout/arrow3"/>
    <dgm:cxn modelId="{A9115656-209E-4DDD-A59E-F56583A7A68A}" type="presParOf" srcId="{89CA0C7D-F2B5-43B3-AD2C-F7F9FEF71AD0}" destId="{3F56DA75-91B4-47B6-BF34-B3031B672C76}"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C20BC0C0-569C-4278-972A-30E4DD173AD1}">
      <dgm:prSet phldrT="[Text]" custT="1"/>
      <dgm:spPr/>
      <dgm:t>
        <a:bodyPr/>
        <a:lstStyle/>
        <a:p>
          <a:r>
            <a:rPr lang="en-GB" sz="7200" b="1" dirty="0">
              <a:solidFill>
                <a:schemeClr val="bg1">
                  <a:lumMod val="95000"/>
                </a:schemeClr>
              </a:solidFill>
            </a:rPr>
            <a:t>Mobility</a:t>
          </a:r>
        </a:p>
      </dgm:t>
    </dgm:pt>
    <dgm:pt modelId="{975F1078-A182-4117-A2E0-61CE9C437ABD}" type="parTrans" cxnId="{078F57E4-D8CF-4E9B-B92C-F69649A03B0A}">
      <dgm:prSet/>
      <dgm:spPr/>
      <dgm:t>
        <a:bodyPr/>
        <a:lstStyle/>
        <a:p>
          <a:endParaRPr lang="en-GB"/>
        </a:p>
      </dgm:t>
    </dgm:pt>
    <dgm:pt modelId="{2471845F-E268-4843-8F16-8F7533E253BB}" type="sibTrans" cxnId="{078F57E4-D8CF-4E9B-B92C-F69649A03B0A}">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2D18D338-326C-4A12-B80D-EB6BD7ABBA68}" type="pres">
      <dgm:prSet presAssocID="{C20BC0C0-569C-4278-972A-30E4DD173AD1}" presName="downArrow" presStyleLbl="node1" presStyleIdx="0" presStyleCnt="1" custAng="0" custScaleX="143918" custScaleY="122522" custLinFactNeighborX="-21503" custLinFactNeighborY="8321"/>
      <dgm:spPr>
        <a:solidFill>
          <a:schemeClr val="tx2"/>
        </a:solidFill>
      </dgm:spPr>
    </dgm:pt>
    <dgm:pt modelId="{AC57EFF4-6C4F-44A3-9E78-817D5B0266AA}" type="pres">
      <dgm:prSet presAssocID="{C20BC0C0-569C-4278-972A-30E4DD173AD1}" presName="downArrowText" presStyleLbl="revTx" presStyleIdx="0" presStyleCnt="1" custScaleX="94222" custScaleY="14319" custLinFactNeighborX="-99845" custLinFactNeighborY="11436">
        <dgm:presLayoutVars>
          <dgm:bulletEnabled val="1"/>
        </dgm:presLayoutVars>
      </dgm:prSet>
      <dgm:spPr/>
    </dgm:pt>
  </dgm:ptLst>
  <dgm:cxnLst>
    <dgm:cxn modelId="{9C4CC14E-F013-4509-BCFD-F1593DDBAC63}" type="presOf" srcId="{EFF02105-6DBC-4AD1-8D53-7F4BEEDC5571}" destId="{89CA0C7D-F2B5-43B3-AD2C-F7F9FEF71AD0}" srcOrd="0" destOrd="0" presId="urn:microsoft.com/office/officeart/2005/8/layout/arrow3"/>
    <dgm:cxn modelId="{2D7351CA-2B20-4D15-9525-3F595108CC5E}" type="presOf" srcId="{C20BC0C0-569C-4278-972A-30E4DD173AD1}" destId="{AC57EFF4-6C4F-44A3-9E78-817D5B0266AA}" srcOrd="0" destOrd="0" presId="urn:microsoft.com/office/officeart/2005/8/layout/arrow3"/>
    <dgm:cxn modelId="{078F57E4-D8CF-4E9B-B92C-F69649A03B0A}" srcId="{EFF02105-6DBC-4AD1-8D53-7F4BEEDC5571}" destId="{C20BC0C0-569C-4278-972A-30E4DD173AD1}" srcOrd="0" destOrd="0" parTransId="{975F1078-A182-4117-A2E0-61CE9C437ABD}" sibTransId="{2471845F-E268-4843-8F16-8F7533E253BB}"/>
    <dgm:cxn modelId="{A0B4E3E0-05B7-4F86-BC0C-CD530F8F01BB}" type="presParOf" srcId="{89CA0C7D-F2B5-43B3-AD2C-F7F9FEF71AD0}" destId="{2D18D338-326C-4A12-B80D-EB6BD7ABBA68}" srcOrd="0" destOrd="0" presId="urn:microsoft.com/office/officeart/2005/8/layout/arrow3"/>
    <dgm:cxn modelId="{AC052A43-DD08-43AD-944D-CCCE51D0223C}" type="presParOf" srcId="{89CA0C7D-F2B5-43B3-AD2C-F7F9FEF71AD0}" destId="{AC57EFF4-6C4F-44A3-9E78-817D5B0266AA}" srcOrd="1"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F02105-6DBC-4AD1-8D53-7F4BEEDC557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C20BC0C0-569C-4278-972A-30E4DD173AD1}">
      <dgm:prSet phldrT="[Text]" custT="1"/>
      <dgm:spPr/>
      <dgm:t>
        <a:bodyPr/>
        <a:lstStyle/>
        <a:p>
          <a:r>
            <a:rPr lang="en-GB" sz="7200" b="1" dirty="0">
              <a:solidFill>
                <a:schemeClr val="bg1">
                  <a:lumMod val="95000"/>
                </a:schemeClr>
              </a:solidFill>
            </a:rPr>
            <a:t>Mobility</a:t>
          </a:r>
        </a:p>
      </dgm:t>
    </dgm:pt>
    <dgm:pt modelId="{975F1078-A182-4117-A2E0-61CE9C437ABD}" type="parTrans" cxnId="{078F57E4-D8CF-4E9B-B92C-F69649A03B0A}">
      <dgm:prSet/>
      <dgm:spPr/>
      <dgm:t>
        <a:bodyPr/>
        <a:lstStyle/>
        <a:p>
          <a:endParaRPr lang="en-GB"/>
        </a:p>
      </dgm:t>
    </dgm:pt>
    <dgm:pt modelId="{2471845F-E268-4843-8F16-8F7533E253BB}" type="sibTrans" cxnId="{078F57E4-D8CF-4E9B-B92C-F69649A03B0A}">
      <dgm:prSet/>
      <dgm:spPr/>
      <dgm:t>
        <a:bodyPr/>
        <a:lstStyle/>
        <a:p>
          <a:endParaRPr lang="en-GB"/>
        </a:p>
      </dgm:t>
    </dgm:pt>
    <dgm:pt modelId="{89CA0C7D-F2B5-43B3-AD2C-F7F9FEF71AD0}" type="pres">
      <dgm:prSet presAssocID="{EFF02105-6DBC-4AD1-8D53-7F4BEEDC5571}" presName="compositeShape" presStyleCnt="0">
        <dgm:presLayoutVars>
          <dgm:chMax val="2"/>
          <dgm:dir/>
          <dgm:resizeHandles val="exact"/>
        </dgm:presLayoutVars>
      </dgm:prSet>
      <dgm:spPr/>
    </dgm:pt>
    <dgm:pt modelId="{2D18D338-326C-4A12-B80D-EB6BD7ABBA68}" type="pres">
      <dgm:prSet presAssocID="{C20BC0C0-569C-4278-972A-30E4DD173AD1}" presName="downArrow" presStyleLbl="node1" presStyleIdx="0" presStyleCnt="1" custAng="0" custScaleX="143918" custScaleY="122522" custLinFactNeighborX="-21503" custLinFactNeighborY="8321"/>
      <dgm:spPr>
        <a:solidFill>
          <a:schemeClr val="tx2"/>
        </a:solidFill>
      </dgm:spPr>
    </dgm:pt>
    <dgm:pt modelId="{AC57EFF4-6C4F-44A3-9E78-817D5B0266AA}" type="pres">
      <dgm:prSet presAssocID="{C20BC0C0-569C-4278-972A-30E4DD173AD1}" presName="downArrowText" presStyleLbl="revTx" presStyleIdx="0" presStyleCnt="1" custScaleX="94222" custScaleY="14319" custLinFactNeighborX="-99845" custLinFactNeighborY="11436">
        <dgm:presLayoutVars>
          <dgm:bulletEnabled val="1"/>
        </dgm:presLayoutVars>
      </dgm:prSet>
      <dgm:spPr/>
    </dgm:pt>
  </dgm:ptLst>
  <dgm:cxnLst>
    <dgm:cxn modelId="{9C4CC14E-F013-4509-BCFD-F1593DDBAC63}" type="presOf" srcId="{EFF02105-6DBC-4AD1-8D53-7F4BEEDC5571}" destId="{89CA0C7D-F2B5-43B3-AD2C-F7F9FEF71AD0}" srcOrd="0" destOrd="0" presId="urn:microsoft.com/office/officeart/2005/8/layout/arrow3"/>
    <dgm:cxn modelId="{2D7351CA-2B20-4D15-9525-3F595108CC5E}" type="presOf" srcId="{C20BC0C0-569C-4278-972A-30E4DD173AD1}" destId="{AC57EFF4-6C4F-44A3-9E78-817D5B0266AA}" srcOrd="0" destOrd="0" presId="urn:microsoft.com/office/officeart/2005/8/layout/arrow3"/>
    <dgm:cxn modelId="{078F57E4-D8CF-4E9B-B92C-F69649A03B0A}" srcId="{EFF02105-6DBC-4AD1-8D53-7F4BEEDC5571}" destId="{C20BC0C0-569C-4278-972A-30E4DD173AD1}" srcOrd="0" destOrd="0" parTransId="{975F1078-A182-4117-A2E0-61CE9C437ABD}" sibTransId="{2471845F-E268-4843-8F16-8F7533E253BB}"/>
    <dgm:cxn modelId="{A0B4E3E0-05B7-4F86-BC0C-CD530F8F01BB}" type="presParOf" srcId="{89CA0C7D-F2B5-43B3-AD2C-F7F9FEF71AD0}" destId="{2D18D338-326C-4A12-B80D-EB6BD7ABBA68}" srcOrd="0" destOrd="0" presId="urn:microsoft.com/office/officeart/2005/8/layout/arrow3"/>
    <dgm:cxn modelId="{AC052A43-DD08-43AD-944D-CCCE51D0223C}" type="presParOf" srcId="{89CA0C7D-F2B5-43B3-AD2C-F7F9FEF71AD0}" destId="{AC57EFF4-6C4F-44A3-9E78-817D5B0266AA}" srcOrd="1"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B0064A-AFC1-433F-8F1D-B9D1520A1739}"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GB"/>
        </a:p>
      </dgm:t>
    </dgm:pt>
    <dgm:pt modelId="{70DAE6AC-5CDC-4FE6-8343-92353E0AE3FD}">
      <dgm:prSet phldrT="[Text]"/>
      <dgm:spPr/>
      <dgm:t>
        <a:bodyPr/>
        <a:lstStyle/>
        <a:p>
          <a:r>
            <a:rPr lang="en-GB" dirty="0">
              <a:solidFill>
                <a:schemeClr val="bg1"/>
              </a:solidFill>
            </a:rPr>
            <a:t>1608</a:t>
          </a:r>
        </a:p>
      </dgm:t>
    </dgm:pt>
    <dgm:pt modelId="{080EA317-B271-451E-88A8-ED47FC4C5973}" type="parTrans" cxnId="{C9DEB13B-20F1-4284-85D4-E932A8BC8776}">
      <dgm:prSet/>
      <dgm:spPr/>
      <dgm:t>
        <a:bodyPr/>
        <a:lstStyle/>
        <a:p>
          <a:endParaRPr lang="en-GB"/>
        </a:p>
      </dgm:t>
    </dgm:pt>
    <dgm:pt modelId="{CBAFEFED-21BD-4EF1-BC4E-5876FEE7CE97}" type="sibTrans" cxnId="{C9DEB13B-20F1-4284-85D4-E932A8BC8776}">
      <dgm:prSet/>
      <dgm:spPr/>
      <dgm:t>
        <a:bodyPr/>
        <a:lstStyle/>
        <a:p>
          <a:endParaRPr lang="en-GB"/>
        </a:p>
      </dgm:t>
    </dgm:pt>
    <dgm:pt modelId="{D4BC5D8C-E860-427B-B14C-8B54B8068A1E}">
      <dgm:prSet phldrT="[Text]" custT="1"/>
      <dgm:spPr/>
      <dgm:t>
        <a:bodyPr/>
        <a:lstStyle/>
        <a:p>
          <a:r>
            <a:rPr lang="en-GB" sz="2500" dirty="0">
              <a:solidFill>
                <a:schemeClr val="bg1"/>
              </a:solidFill>
            </a:rPr>
            <a:t>1844</a:t>
          </a:r>
        </a:p>
      </dgm:t>
    </dgm:pt>
    <dgm:pt modelId="{90DCCFCC-A035-40C8-9816-19A739E91DB1}" type="parTrans" cxnId="{2608BE26-A026-4375-95D7-381A9CF2F52B}">
      <dgm:prSet/>
      <dgm:spPr/>
      <dgm:t>
        <a:bodyPr/>
        <a:lstStyle/>
        <a:p>
          <a:endParaRPr lang="en-GB"/>
        </a:p>
      </dgm:t>
    </dgm:pt>
    <dgm:pt modelId="{79EE9A66-2671-4FBC-8467-C972A84F2CB3}" type="sibTrans" cxnId="{2608BE26-A026-4375-95D7-381A9CF2F52B}">
      <dgm:prSet/>
      <dgm:spPr/>
      <dgm:t>
        <a:bodyPr/>
        <a:lstStyle/>
        <a:p>
          <a:endParaRPr lang="en-GB"/>
        </a:p>
      </dgm:t>
    </dgm:pt>
    <dgm:pt modelId="{EFCAAA25-C8F4-40B2-8A52-FEDAAFEEB25D}">
      <dgm:prSet phldrT="[Text]"/>
      <dgm:spPr/>
      <dgm:t>
        <a:bodyPr/>
        <a:lstStyle/>
        <a:p>
          <a:r>
            <a:rPr lang="en-GB" dirty="0">
              <a:solidFill>
                <a:schemeClr val="bg1"/>
              </a:solidFill>
            </a:rPr>
            <a:t>…</a:t>
          </a:r>
        </a:p>
      </dgm:t>
    </dgm:pt>
    <dgm:pt modelId="{C7A5AD30-E07E-46C8-8562-BD51C725BDE8}" type="parTrans" cxnId="{85E127EF-0103-4CB1-B18F-5BA3C256FD28}">
      <dgm:prSet/>
      <dgm:spPr/>
      <dgm:t>
        <a:bodyPr/>
        <a:lstStyle/>
        <a:p>
          <a:endParaRPr lang="en-GB"/>
        </a:p>
      </dgm:t>
    </dgm:pt>
    <dgm:pt modelId="{9913750B-D370-48AA-A69C-8A3ED5958DDD}" type="sibTrans" cxnId="{85E127EF-0103-4CB1-B18F-5BA3C256FD28}">
      <dgm:prSet/>
      <dgm:spPr/>
      <dgm:t>
        <a:bodyPr/>
        <a:lstStyle/>
        <a:p>
          <a:endParaRPr lang="en-GB"/>
        </a:p>
      </dgm:t>
    </dgm:pt>
    <dgm:pt modelId="{54B839A9-E967-4CF1-B8EF-8350DC20D7CB}">
      <dgm:prSet phldrT="[Text]" custT="1"/>
      <dgm:spPr/>
      <dgm:t>
        <a:bodyPr/>
        <a:lstStyle/>
        <a:p>
          <a:r>
            <a:rPr lang="en-GB" sz="2500" dirty="0">
              <a:solidFill>
                <a:schemeClr val="bg1"/>
              </a:solidFill>
            </a:rPr>
            <a:t>1870</a:t>
          </a:r>
        </a:p>
      </dgm:t>
    </dgm:pt>
    <dgm:pt modelId="{7AB47807-6C46-413C-BA4C-41ADFB8BCE63}" type="parTrans" cxnId="{C94025FB-0FB2-48AD-8870-AF1027F58983}">
      <dgm:prSet/>
      <dgm:spPr/>
      <dgm:t>
        <a:bodyPr/>
        <a:lstStyle/>
        <a:p>
          <a:endParaRPr lang="en-GB"/>
        </a:p>
      </dgm:t>
    </dgm:pt>
    <dgm:pt modelId="{B6DE30A0-BCB2-42CF-A79D-A1955094EC91}" type="sibTrans" cxnId="{C94025FB-0FB2-48AD-8870-AF1027F58983}">
      <dgm:prSet/>
      <dgm:spPr/>
      <dgm:t>
        <a:bodyPr/>
        <a:lstStyle/>
        <a:p>
          <a:endParaRPr lang="en-GB"/>
        </a:p>
      </dgm:t>
    </dgm:pt>
    <dgm:pt modelId="{B9296635-FAB6-47C0-8EDE-45392AD6A1D5}" type="pres">
      <dgm:prSet presAssocID="{FFB0064A-AFC1-433F-8F1D-B9D1520A1739}" presName="Name0" presStyleCnt="0">
        <dgm:presLayoutVars>
          <dgm:dir/>
          <dgm:animLvl val="lvl"/>
          <dgm:resizeHandles val="exact"/>
        </dgm:presLayoutVars>
      </dgm:prSet>
      <dgm:spPr/>
    </dgm:pt>
    <dgm:pt modelId="{3C7C2805-F6A7-45B5-B801-A6367E92D9E0}" type="pres">
      <dgm:prSet presAssocID="{FFB0064A-AFC1-433F-8F1D-B9D1520A1739}" presName="dummy" presStyleCnt="0"/>
      <dgm:spPr/>
    </dgm:pt>
    <dgm:pt modelId="{F7A8CFF9-D7C5-4FE7-9559-B13F8D0F615A}" type="pres">
      <dgm:prSet presAssocID="{FFB0064A-AFC1-433F-8F1D-B9D1520A1739}" presName="linH" presStyleCnt="0"/>
      <dgm:spPr/>
    </dgm:pt>
    <dgm:pt modelId="{2754D67A-EA97-4D84-898F-81B1C98FE86F}" type="pres">
      <dgm:prSet presAssocID="{FFB0064A-AFC1-433F-8F1D-B9D1520A1739}" presName="padding1" presStyleCnt="0"/>
      <dgm:spPr/>
    </dgm:pt>
    <dgm:pt modelId="{8019E0B5-6274-4C31-9C3C-E09677F15AF1}" type="pres">
      <dgm:prSet presAssocID="{70DAE6AC-5CDC-4FE6-8343-92353E0AE3FD}" presName="linV" presStyleCnt="0"/>
      <dgm:spPr/>
    </dgm:pt>
    <dgm:pt modelId="{8292F6D2-73E1-4974-B308-9414CDF195DA}" type="pres">
      <dgm:prSet presAssocID="{70DAE6AC-5CDC-4FE6-8343-92353E0AE3FD}" presName="spVertical1" presStyleCnt="0"/>
      <dgm:spPr/>
    </dgm:pt>
    <dgm:pt modelId="{C01AAD38-233E-44DC-9BD9-D72516A7FF21}" type="pres">
      <dgm:prSet presAssocID="{70DAE6AC-5CDC-4FE6-8343-92353E0AE3FD}" presName="parTx" presStyleLbl="revTx" presStyleIdx="0" presStyleCnt="4" custScaleX="66988" custLinFactNeighborX="-47119" custLinFactNeighborY="2961">
        <dgm:presLayoutVars>
          <dgm:chMax val="0"/>
          <dgm:chPref val="0"/>
          <dgm:bulletEnabled val="1"/>
        </dgm:presLayoutVars>
      </dgm:prSet>
      <dgm:spPr/>
    </dgm:pt>
    <dgm:pt modelId="{7A0B1A6F-7018-4AF1-9713-4EC8746E628E}" type="pres">
      <dgm:prSet presAssocID="{70DAE6AC-5CDC-4FE6-8343-92353E0AE3FD}" presName="spVertical2" presStyleCnt="0"/>
      <dgm:spPr/>
    </dgm:pt>
    <dgm:pt modelId="{CA482516-FC62-46CB-9F30-B1F3BB47CD9C}" type="pres">
      <dgm:prSet presAssocID="{70DAE6AC-5CDC-4FE6-8343-92353E0AE3FD}" presName="spVertical3" presStyleCnt="0"/>
      <dgm:spPr/>
    </dgm:pt>
    <dgm:pt modelId="{526D5BB2-29A7-4F6D-A8FE-A4040F67C059}" type="pres">
      <dgm:prSet presAssocID="{CBAFEFED-21BD-4EF1-BC4E-5876FEE7CE97}" presName="space" presStyleCnt="0"/>
      <dgm:spPr/>
    </dgm:pt>
    <dgm:pt modelId="{E22893F1-CD76-4004-AF87-E832D794A5F0}" type="pres">
      <dgm:prSet presAssocID="{D4BC5D8C-E860-427B-B14C-8B54B8068A1E}" presName="linV" presStyleCnt="0"/>
      <dgm:spPr/>
    </dgm:pt>
    <dgm:pt modelId="{F7E51C59-341D-4886-A86D-F36817AA60A8}" type="pres">
      <dgm:prSet presAssocID="{D4BC5D8C-E860-427B-B14C-8B54B8068A1E}" presName="spVertical1" presStyleCnt="0"/>
      <dgm:spPr/>
    </dgm:pt>
    <dgm:pt modelId="{C65DE401-C7EA-46F1-825F-CFB250FA79E8}" type="pres">
      <dgm:prSet presAssocID="{D4BC5D8C-E860-427B-B14C-8B54B8068A1E}" presName="parTx" presStyleLbl="revTx" presStyleIdx="1" presStyleCnt="4" custScaleX="38853" custLinFactNeighborX="-23990" custLinFactNeighborY="2419">
        <dgm:presLayoutVars>
          <dgm:chMax val="0"/>
          <dgm:chPref val="0"/>
          <dgm:bulletEnabled val="1"/>
        </dgm:presLayoutVars>
      </dgm:prSet>
      <dgm:spPr/>
    </dgm:pt>
    <dgm:pt modelId="{D089BADD-C8FD-47AD-83DB-74D7CF1DD11F}" type="pres">
      <dgm:prSet presAssocID="{D4BC5D8C-E860-427B-B14C-8B54B8068A1E}" presName="spVertical2" presStyleCnt="0"/>
      <dgm:spPr/>
    </dgm:pt>
    <dgm:pt modelId="{ABDF10D0-1B25-4F95-80B0-00DE76CFC4FF}" type="pres">
      <dgm:prSet presAssocID="{D4BC5D8C-E860-427B-B14C-8B54B8068A1E}" presName="spVertical3" presStyleCnt="0"/>
      <dgm:spPr/>
    </dgm:pt>
    <dgm:pt modelId="{B1A9173B-FA4D-4635-AB79-87085F89E751}" type="pres">
      <dgm:prSet presAssocID="{79EE9A66-2671-4FBC-8467-C972A84F2CB3}" presName="space" presStyleCnt="0"/>
      <dgm:spPr/>
    </dgm:pt>
    <dgm:pt modelId="{80D11FF4-85E5-445E-89BF-D7807D022EB0}" type="pres">
      <dgm:prSet presAssocID="{54B839A9-E967-4CF1-B8EF-8350DC20D7CB}" presName="linV" presStyleCnt="0"/>
      <dgm:spPr/>
    </dgm:pt>
    <dgm:pt modelId="{E4C11FC5-1D28-4A0C-BE13-97ED1EDC7E96}" type="pres">
      <dgm:prSet presAssocID="{54B839A9-E967-4CF1-B8EF-8350DC20D7CB}" presName="spVertical1" presStyleCnt="0"/>
      <dgm:spPr/>
    </dgm:pt>
    <dgm:pt modelId="{9B5814E6-9FD1-449C-AEDC-2CF89411E606}" type="pres">
      <dgm:prSet presAssocID="{54B839A9-E967-4CF1-B8EF-8350DC20D7CB}" presName="parTx" presStyleLbl="revTx" presStyleIdx="2" presStyleCnt="4" custScaleX="44603" custLinFactNeighborX="79476">
        <dgm:presLayoutVars>
          <dgm:chMax val="0"/>
          <dgm:chPref val="0"/>
          <dgm:bulletEnabled val="1"/>
        </dgm:presLayoutVars>
      </dgm:prSet>
      <dgm:spPr/>
    </dgm:pt>
    <dgm:pt modelId="{4E6716AE-51D2-4816-B919-6B32D63C6A90}" type="pres">
      <dgm:prSet presAssocID="{54B839A9-E967-4CF1-B8EF-8350DC20D7CB}" presName="spVertical2" presStyleCnt="0"/>
      <dgm:spPr/>
    </dgm:pt>
    <dgm:pt modelId="{4FC74AED-6CFA-4BD8-B56F-BE3C03583C28}" type="pres">
      <dgm:prSet presAssocID="{54B839A9-E967-4CF1-B8EF-8350DC20D7CB}" presName="spVertical3" presStyleCnt="0"/>
      <dgm:spPr/>
    </dgm:pt>
    <dgm:pt modelId="{E97B6245-B55A-476C-AA13-1F73424059CC}" type="pres">
      <dgm:prSet presAssocID="{B6DE30A0-BCB2-42CF-A79D-A1955094EC91}" presName="space" presStyleCnt="0"/>
      <dgm:spPr/>
    </dgm:pt>
    <dgm:pt modelId="{763B0D2F-CAA5-439B-A859-DF6DA13705DA}" type="pres">
      <dgm:prSet presAssocID="{EFCAAA25-C8F4-40B2-8A52-FEDAAFEEB25D}" presName="linV" presStyleCnt="0"/>
      <dgm:spPr/>
    </dgm:pt>
    <dgm:pt modelId="{C6D71C34-E71B-4D69-B9AA-57186FBE0373}" type="pres">
      <dgm:prSet presAssocID="{EFCAAA25-C8F4-40B2-8A52-FEDAAFEEB25D}" presName="spVertical1" presStyleCnt="0"/>
      <dgm:spPr/>
    </dgm:pt>
    <dgm:pt modelId="{3D2E7809-2302-4B32-927E-4B02FBABE086}" type="pres">
      <dgm:prSet presAssocID="{EFCAAA25-C8F4-40B2-8A52-FEDAAFEEB25D}" presName="parTx" presStyleLbl="revTx" presStyleIdx="3" presStyleCnt="4" custScaleX="24632" custLinFactNeighborX="16296" custLinFactNeighborY="3942">
        <dgm:presLayoutVars>
          <dgm:chMax val="0"/>
          <dgm:chPref val="0"/>
          <dgm:bulletEnabled val="1"/>
        </dgm:presLayoutVars>
      </dgm:prSet>
      <dgm:spPr/>
    </dgm:pt>
    <dgm:pt modelId="{C4114773-C18C-48A6-B5E8-1FDE737F2CA5}" type="pres">
      <dgm:prSet presAssocID="{EFCAAA25-C8F4-40B2-8A52-FEDAAFEEB25D}" presName="spVertical2" presStyleCnt="0"/>
      <dgm:spPr/>
    </dgm:pt>
    <dgm:pt modelId="{4BCC3DD9-8F07-474A-8616-60B89D558026}" type="pres">
      <dgm:prSet presAssocID="{EFCAAA25-C8F4-40B2-8A52-FEDAAFEEB25D}" presName="spVertical3" presStyleCnt="0"/>
      <dgm:spPr/>
    </dgm:pt>
    <dgm:pt modelId="{9BC3AFA5-3038-4545-96EE-C94EB9303462}" type="pres">
      <dgm:prSet presAssocID="{FFB0064A-AFC1-433F-8F1D-B9D1520A1739}" presName="padding2" presStyleCnt="0"/>
      <dgm:spPr/>
    </dgm:pt>
    <dgm:pt modelId="{0C2C3833-B4CA-4F2F-9E44-52C0D80F0C16}" type="pres">
      <dgm:prSet presAssocID="{FFB0064A-AFC1-433F-8F1D-B9D1520A1739}" presName="negArrow" presStyleCnt="0"/>
      <dgm:spPr/>
    </dgm:pt>
    <dgm:pt modelId="{2D2CA433-760B-4B3C-B8F8-2A111287C39A}" type="pres">
      <dgm:prSet presAssocID="{FFB0064A-AFC1-433F-8F1D-B9D1520A1739}" presName="backgroundArrow" presStyleLbl="node1" presStyleIdx="0" presStyleCnt="1" custLinFactNeighborY="1390"/>
      <dgm:spPr/>
    </dgm:pt>
  </dgm:ptLst>
  <dgm:cxnLst>
    <dgm:cxn modelId="{2608BE26-A026-4375-95D7-381A9CF2F52B}" srcId="{FFB0064A-AFC1-433F-8F1D-B9D1520A1739}" destId="{D4BC5D8C-E860-427B-B14C-8B54B8068A1E}" srcOrd="1" destOrd="0" parTransId="{90DCCFCC-A035-40C8-9816-19A739E91DB1}" sibTransId="{79EE9A66-2671-4FBC-8467-C972A84F2CB3}"/>
    <dgm:cxn modelId="{C9DEB13B-20F1-4284-85D4-E932A8BC8776}" srcId="{FFB0064A-AFC1-433F-8F1D-B9D1520A1739}" destId="{70DAE6AC-5CDC-4FE6-8343-92353E0AE3FD}" srcOrd="0" destOrd="0" parTransId="{080EA317-B271-451E-88A8-ED47FC4C5973}" sibTransId="{CBAFEFED-21BD-4EF1-BC4E-5876FEE7CE97}"/>
    <dgm:cxn modelId="{7EA97B40-9AF8-4B8F-AD88-1846199A5978}" type="presOf" srcId="{70DAE6AC-5CDC-4FE6-8343-92353E0AE3FD}" destId="{C01AAD38-233E-44DC-9BD9-D72516A7FF21}" srcOrd="0" destOrd="0" presId="urn:microsoft.com/office/officeart/2005/8/layout/hProcess3"/>
    <dgm:cxn modelId="{A920375B-4093-4067-B096-6008F9728F06}" type="presOf" srcId="{54B839A9-E967-4CF1-B8EF-8350DC20D7CB}" destId="{9B5814E6-9FD1-449C-AEDC-2CF89411E606}" srcOrd="0" destOrd="0" presId="urn:microsoft.com/office/officeart/2005/8/layout/hProcess3"/>
    <dgm:cxn modelId="{AA340992-0FA9-4717-AE24-880DE7D670E4}" type="presOf" srcId="{D4BC5D8C-E860-427B-B14C-8B54B8068A1E}" destId="{C65DE401-C7EA-46F1-825F-CFB250FA79E8}" srcOrd="0" destOrd="0" presId="urn:microsoft.com/office/officeart/2005/8/layout/hProcess3"/>
    <dgm:cxn modelId="{85E127EF-0103-4CB1-B18F-5BA3C256FD28}" srcId="{FFB0064A-AFC1-433F-8F1D-B9D1520A1739}" destId="{EFCAAA25-C8F4-40B2-8A52-FEDAAFEEB25D}" srcOrd="3" destOrd="0" parTransId="{C7A5AD30-E07E-46C8-8562-BD51C725BDE8}" sibTransId="{9913750B-D370-48AA-A69C-8A3ED5958DDD}"/>
    <dgm:cxn modelId="{D19CD6FA-004F-4652-9050-15D17B5EA842}" type="presOf" srcId="{EFCAAA25-C8F4-40B2-8A52-FEDAAFEEB25D}" destId="{3D2E7809-2302-4B32-927E-4B02FBABE086}" srcOrd="0" destOrd="0" presId="urn:microsoft.com/office/officeart/2005/8/layout/hProcess3"/>
    <dgm:cxn modelId="{C94025FB-0FB2-48AD-8870-AF1027F58983}" srcId="{FFB0064A-AFC1-433F-8F1D-B9D1520A1739}" destId="{54B839A9-E967-4CF1-B8EF-8350DC20D7CB}" srcOrd="2" destOrd="0" parTransId="{7AB47807-6C46-413C-BA4C-41ADFB8BCE63}" sibTransId="{B6DE30A0-BCB2-42CF-A79D-A1955094EC91}"/>
    <dgm:cxn modelId="{9BA2CDFD-7C63-4381-AB21-46A9FF27A447}" type="presOf" srcId="{FFB0064A-AFC1-433F-8F1D-B9D1520A1739}" destId="{B9296635-FAB6-47C0-8EDE-45392AD6A1D5}" srcOrd="0" destOrd="0" presId="urn:microsoft.com/office/officeart/2005/8/layout/hProcess3"/>
    <dgm:cxn modelId="{B1F2F615-6D7C-4045-9EB3-6BB3E2CE8A0B}" type="presParOf" srcId="{B9296635-FAB6-47C0-8EDE-45392AD6A1D5}" destId="{3C7C2805-F6A7-45B5-B801-A6367E92D9E0}" srcOrd="0" destOrd="0" presId="urn:microsoft.com/office/officeart/2005/8/layout/hProcess3"/>
    <dgm:cxn modelId="{1A4093E1-38FC-46A1-BCF0-799494968F05}" type="presParOf" srcId="{B9296635-FAB6-47C0-8EDE-45392AD6A1D5}" destId="{F7A8CFF9-D7C5-4FE7-9559-B13F8D0F615A}" srcOrd="1" destOrd="0" presId="urn:microsoft.com/office/officeart/2005/8/layout/hProcess3"/>
    <dgm:cxn modelId="{C5EF0834-13F7-421B-9407-02821FD717F4}" type="presParOf" srcId="{F7A8CFF9-D7C5-4FE7-9559-B13F8D0F615A}" destId="{2754D67A-EA97-4D84-898F-81B1C98FE86F}" srcOrd="0" destOrd="0" presId="urn:microsoft.com/office/officeart/2005/8/layout/hProcess3"/>
    <dgm:cxn modelId="{5F578400-DC39-4E65-ACFA-95A9C1F1C046}" type="presParOf" srcId="{F7A8CFF9-D7C5-4FE7-9559-B13F8D0F615A}" destId="{8019E0B5-6274-4C31-9C3C-E09677F15AF1}" srcOrd="1" destOrd="0" presId="urn:microsoft.com/office/officeart/2005/8/layout/hProcess3"/>
    <dgm:cxn modelId="{8EDF1B2C-F26D-483A-999C-ADE6EDB02D58}" type="presParOf" srcId="{8019E0B5-6274-4C31-9C3C-E09677F15AF1}" destId="{8292F6D2-73E1-4974-B308-9414CDF195DA}" srcOrd="0" destOrd="0" presId="urn:microsoft.com/office/officeart/2005/8/layout/hProcess3"/>
    <dgm:cxn modelId="{02CE54D2-B9C7-434A-846D-630E55F45C20}" type="presParOf" srcId="{8019E0B5-6274-4C31-9C3C-E09677F15AF1}" destId="{C01AAD38-233E-44DC-9BD9-D72516A7FF21}" srcOrd="1" destOrd="0" presId="urn:microsoft.com/office/officeart/2005/8/layout/hProcess3"/>
    <dgm:cxn modelId="{931A2FB5-39D8-4026-8E6D-F2089F369352}" type="presParOf" srcId="{8019E0B5-6274-4C31-9C3C-E09677F15AF1}" destId="{7A0B1A6F-7018-4AF1-9713-4EC8746E628E}" srcOrd="2" destOrd="0" presId="urn:microsoft.com/office/officeart/2005/8/layout/hProcess3"/>
    <dgm:cxn modelId="{C24CEB18-0C53-4320-BFB4-B9C9D7969631}" type="presParOf" srcId="{8019E0B5-6274-4C31-9C3C-E09677F15AF1}" destId="{CA482516-FC62-46CB-9F30-B1F3BB47CD9C}" srcOrd="3" destOrd="0" presId="urn:microsoft.com/office/officeart/2005/8/layout/hProcess3"/>
    <dgm:cxn modelId="{9606D738-77B1-42C7-84F7-22B3E483F14A}" type="presParOf" srcId="{F7A8CFF9-D7C5-4FE7-9559-B13F8D0F615A}" destId="{526D5BB2-29A7-4F6D-A8FE-A4040F67C059}" srcOrd="2" destOrd="0" presId="urn:microsoft.com/office/officeart/2005/8/layout/hProcess3"/>
    <dgm:cxn modelId="{37108DAF-52D1-43A4-AC51-001E33B0B938}" type="presParOf" srcId="{F7A8CFF9-D7C5-4FE7-9559-B13F8D0F615A}" destId="{E22893F1-CD76-4004-AF87-E832D794A5F0}" srcOrd="3" destOrd="0" presId="urn:microsoft.com/office/officeart/2005/8/layout/hProcess3"/>
    <dgm:cxn modelId="{ADA6BCC9-7E34-4844-9220-709383907CE1}" type="presParOf" srcId="{E22893F1-CD76-4004-AF87-E832D794A5F0}" destId="{F7E51C59-341D-4886-A86D-F36817AA60A8}" srcOrd="0" destOrd="0" presId="urn:microsoft.com/office/officeart/2005/8/layout/hProcess3"/>
    <dgm:cxn modelId="{F20633AE-03A3-4A53-BDEE-9D6FB28A6C0E}" type="presParOf" srcId="{E22893F1-CD76-4004-AF87-E832D794A5F0}" destId="{C65DE401-C7EA-46F1-825F-CFB250FA79E8}" srcOrd="1" destOrd="0" presId="urn:microsoft.com/office/officeart/2005/8/layout/hProcess3"/>
    <dgm:cxn modelId="{5188646C-39CC-454A-BDEA-ED462CFF2B54}" type="presParOf" srcId="{E22893F1-CD76-4004-AF87-E832D794A5F0}" destId="{D089BADD-C8FD-47AD-83DB-74D7CF1DD11F}" srcOrd="2" destOrd="0" presId="urn:microsoft.com/office/officeart/2005/8/layout/hProcess3"/>
    <dgm:cxn modelId="{738AFEA8-DA68-46D0-BCAF-D05BB85762D3}" type="presParOf" srcId="{E22893F1-CD76-4004-AF87-E832D794A5F0}" destId="{ABDF10D0-1B25-4F95-80B0-00DE76CFC4FF}" srcOrd="3" destOrd="0" presId="urn:microsoft.com/office/officeart/2005/8/layout/hProcess3"/>
    <dgm:cxn modelId="{AD1B4B6A-4C70-4F1E-88FB-283890D01ED2}" type="presParOf" srcId="{F7A8CFF9-D7C5-4FE7-9559-B13F8D0F615A}" destId="{B1A9173B-FA4D-4635-AB79-87085F89E751}" srcOrd="4" destOrd="0" presId="urn:microsoft.com/office/officeart/2005/8/layout/hProcess3"/>
    <dgm:cxn modelId="{75005B55-1B2C-4332-9F12-AA10B33D6DA7}" type="presParOf" srcId="{F7A8CFF9-D7C5-4FE7-9559-B13F8D0F615A}" destId="{80D11FF4-85E5-445E-89BF-D7807D022EB0}" srcOrd="5" destOrd="0" presId="urn:microsoft.com/office/officeart/2005/8/layout/hProcess3"/>
    <dgm:cxn modelId="{BCAC5136-3B87-4AC9-BC09-A02BC978A83C}" type="presParOf" srcId="{80D11FF4-85E5-445E-89BF-D7807D022EB0}" destId="{E4C11FC5-1D28-4A0C-BE13-97ED1EDC7E96}" srcOrd="0" destOrd="0" presId="urn:microsoft.com/office/officeart/2005/8/layout/hProcess3"/>
    <dgm:cxn modelId="{1D749B21-980D-43B8-A0C0-D3B390A829A7}" type="presParOf" srcId="{80D11FF4-85E5-445E-89BF-D7807D022EB0}" destId="{9B5814E6-9FD1-449C-AEDC-2CF89411E606}" srcOrd="1" destOrd="0" presId="urn:microsoft.com/office/officeart/2005/8/layout/hProcess3"/>
    <dgm:cxn modelId="{779D7046-B175-4E25-A2A3-97726A1E4FF6}" type="presParOf" srcId="{80D11FF4-85E5-445E-89BF-D7807D022EB0}" destId="{4E6716AE-51D2-4816-B919-6B32D63C6A90}" srcOrd="2" destOrd="0" presId="urn:microsoft.com/office/officeart/2005/8/layout/hProcess3"/>
    <dgm:cxn modelId="{F2F1E8C2-67FA-444C-B202-495A10E7DB48}" type="presParOf" srcId="{80D11FF4-85E5-445E-89BF-D7807D022EB0}" destId="{4FC74AED-6CFA-4BD8-B56F-BE3C03583C28}" srcOrd="3" destOrd="0" presId="urn:microsoft.com/office/officeart/2005/8/layout/hProcess3"/>
    <dgm:cxn modelId="{EE52ACC5-1C59-47A2-8F90-F787BE53F662}" type="presParOf" srcId="{F7A8CFF9-D7C5-4FE7-9559-B13F8D0F615A}" destId="{E97B6245-B55A-476C-AA13-1F73424059CC}" srcOrd="6" destOrd="0" presId="urn:microsoft.com/office/officeart/2005/8/layout/hProcess3"/>
    <dgm:cxn modelId="{3A66AB45-347D-4E8E-89FE-F3F62DDC3B23}" type="presParOf" srcId="{F7A8CFF9-D7C5-4FE7-9559-B13F8D0F615A}" destId="{763B0D2F-CAA5-439B-A859-DF6DA13705DA}" srcOrd="7" destOrd="0" presId="urn:microsoft.com/office/officeart/2005/8/layout/hProcess3"/>
    <dgm:cxn modelId="{C7E5D08F-CA25-48D1-BCAD-B015FD3131C0}" type="presParOf" srcId="{763B0D2F-CAA5-439B-A859-DF6DA13705DA}" destId="{C6D71C34-E71B-4D69-B9AA-57186FBE0373}" srcOrd="0" destOrd="0" presId="urn:microsoft.com/office/officeart/2005/8/layout/hProcess3"/>
    <dgm:cxn modelId="{F285DFAF-1F60-4BD4-AC46-48C3BFBD8AC1}" type="presParOf" srcId="{763B0D2F-CAA5-439B-A859-DF6DA13705DA}" destId="{3D2E7809-2302-4B32-927E-4B02FBABE086}" srcOrd="1" destOrd="0" presId="urn:microsoft.com/office/officeart/2005/8/layout/hProcess3"/>
    <dgm:cxn modelId="{73DDA6B5-8843-4F4A-8A25-E2981B226E85}" type="presParOf" srcId="{763B0D2F-CAA5-439B-A859-DF6DA13705DA}" destId="{C4114773-C18C-48A6-B5E8-1FDE737F2CA5}" srcOrd="2" destOrd="0" presId="urn:microsoft.com/office/officeart/2005/8/layout/hProcess3"/>
    <dgm:cxn modelId="{FBB23B6D-4216-45F1-A68A-EB2C65510FD5}" type="presParOf" srcId="{763B0D2F-CAA5-439B-A859-DF6DA13705DA}" destId="{4BCC3DD9-8F07-474A-8616-60B89D558026}" srcOrd="3" destOrd="0" presId="urn:microsoft.com/office/officeart/2005/8/layout/hProcess3"/>
    <dgm:cxn modelId="{0C73A1B0-FABA-48A2-9DC6-55099814BC9C}" type="presParOf" srcId="{F7A8CFF9-D7C5-4FE7-9559-B13F8D0F615A}" destId="{9BC3AFA5-3038-4545-96EE-C94EB9303462}" srcOrd="8" destOrd="0" presId="urn:microsoft.com/office/officeart/2005/8/layout/hProcess3"/>
    <dgm:cxn modelId="{C99DB38F-B7AC-4D93-9344-538F2FE27ABA}" type="presParOf" srcId="{F7A8CFF9-D7C5-4FE7-9559-B13F8D0F615A}" destId="{0C2C3833-B4CA-4F2F-9E44-52C0D80F0C16}" srcOrd="9" destOrd="0" presId="urn:microsoft.com/office/officeart/2005/8/layout/hProcess3"/>
    <dgm:cxn modelId="{58AA413F-C871-409F-B3D3-48AE5CB5F428}" type="presParOf" srcId="{F7A8CFF9-D7C5-4FE7-9559-B13F8D0F615A}" destId="{2D2CA433-760B-4B3C-B8F8-2A111287C39A}"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B0064A-AFC1-433F-8F1D-B9D1520A1739}"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GB"/>
        </a:p>
      </dgm:t>
    </dgm:pt>
    <dgm:pt modelId="{70DAE6AC-5CDC-4FE6-8343-92353E0AE3FD}">
      <dgm:prSet phldrT="[Text]"/>
      <dgm:spPr/>
      <dgm:t>
        <a:bodyPr/>
        <a:lstStyle/>
        <a:p>
          <a:r>
            <a:rPr lang="en-GB" dirty="0">
              <a:solidFill>
                <a:schemeClr val="bg1"/>
              </a:solidFill>
            </a:rPr>
            <a:t>1914</a:t>
          </a:r>
        </a:p>
      </dgm:t>
    </dgm:pt>
    <dgm:pt modelId="{080EA317-B271-451E-88A8-ED47FC4C5973}" type="parTrans" cxnId="{C9DEB13B-20F1-4284-85D4-E932A8BC8776}">
      <dgm:prSet/>
      <dgm:spPr/>
      <dgm:t>
        <a:bodyPr/>
        <a:lstStyle/>
        <a:p>
          <a:endParaRPr lang="en-GB"/>
        </a:p>
      </dgm:t>
    </dgm:pt>
    <dgm:pt modelId="{CBAFEFED-21BD-4EF1-BC4E-5876FEE7CE97}" type="sibTrans" cxnId="{C9DEB13B-20F1-4284-85D4-E932A8BC8776}">
      <dgm:prSet/>
      <dgm:spPr/>
      <dgm:t>
        <a:bodyPr/>
        <a:lstStyle/>
        <a:p>
          <a:endParaRPr lang="en-GB"/>
        </a:p>
      </dgm:t>
    </dgm:pt>
    <dgm:pt modelId="{14A054D5-BCFE-47D3-83BE-2DBF36929943}">
      <dgm:prSet phldrT="[Text]"/>
      <dgm:spPr/>
      <dgm:t>
        <a:bodyPr/>
        <a:lstStyle/>
        <a:p>
          <a:r>
            <a:rPr lang="en-GB" dirty="0">
              <a:solidFill>
                <a:schemeClr val="bg1"/>
              </a:solidFill>
            </a:rPr>
            <a:t>1948</a:t>
          </a:r>
        </a:p>
      </dgm:t>
    </dgm:pt>
    <dgm:pt modelId="{A287AFDD-F72D-4A0E-B946-412B2A08E1C3}" type="parTrans" cxnId="{0078C6D5-50F3-439C-86CF-4920F1E1F448}">
      <dgm:prSet/>
      <dgm:spPr/>
      <dgm:t>
        <a:bodyPr/>
        <a:lstStyle/>
        <a:p>
          <a:endParaRPr lang="en-GB"/>
        </a:p>
      </dgm:t>
    </dgm:pt>
    <dgm:pt modelId="{870E815E-8876-4DFD-8887-D127CAA300E1}" type="sibTrans" cxnId="{0078C6D5-50F3-439C-86CF-4920F1E1F448}">
      <dgm:prSet/>
      <dgm:spPr/>
      <dgm:t>
        <a:bodyPr/>
        <a:lstStyle/>
        <a:p>
          <a:endParaRPr lang="en-GB"/>
        </a:p>
      </dgm:t>
    </dgm:pt>
    <dgm:pt modelId="{777F668C-567A-487D-B940-7A39F9DC06C7}">
      <dgm:prSet phldrT="[Text]"/>
      <dgm:spPr/>
      <dgm:t>
        <a:bodyPr/>
        <a:lstStyle/>
        <a:p>
          <a:r>
            <a:rPr lang="en-GB" dirty="0">
              <a:solidFill>
                <a:schemeClr val="bg1"/>
              </a:solidFill>
            </a:rPr>
            <a:t>1981</a:t>
          </a:r>
        </a:p>
      </dgm:t>
    </dgm:pt>
    <dgm:pt modelId="{06B33164-DEB9-413C-A8F5-42AB4AFE0693}" type="parTrans" cxnId="{058617E5-2D14-439A-9B11-5ADEE0098A68}">
      <dgm:prSet/>
      <dgm:spPr/>
      <dgm:t>
        <a:bodyPr/>
        <a:lstStyle/>
        <a:p>
          <a:endParaRPr lang="en-GB"/>
        </a:p>
      </dgm:t>
    </dgm:pt>
    <dgm:pt modelId="{88283816-AB75-429A-BEE4-A4B9ECD7E5FC}" type="sibTrans" cxnId="{058617E5-2D14-439A-9B11-5ADEE0098A68}">
      <dgm:prSet/>
      <dgm:spPr/>
      <dgm:t>
        <a:bodyPr/>
        <a:lstStyle/>
        <a:p>
          <a:endParaRPr lang="en-GB"/>
        </a:p>
      </dgm:t>
    </dgm:pt>
    <dgm:pt modelId="{B9296635-FAB6-47C0-8EDE-45392AD6A1D5}" type="pres">
      <dgm:prSet presAssocID="{FFB0064A-AFC1-433F-8F1D-B9D1520A1739}" presName="Name0" presStyleCnt="0">
        <dgm:presLayoutVars>
          <dgm:dir/>
          <dgm:animLvl val="lvl"/>
          <dgm:resizeHandles val="exact"/>
        </dgm:presLayoutVars>
      </dgm:prSet>
      <dgm:spPr/>
    </dgm:pt>
    <dgm:pt modelId="{3C7C2805-F6A7-45B5-B801-A6367E92D9E0}" type="pres">
      <dgm:prSet presAssocID="{FFB0064A-AFC1-433F-8F1D-B9D1520A1739}" presName="dummy" presStyleCnt="0"/>
      <dgm:spPr/>
    </dgm:pt>
    <dgm:pt modelId="{F7A8CFF9-D7C5-4FE7-9559-B13F8D0F615A}" type="pres">
      <dgm:prSet presAssocID="{FFB0064A-AFC1-433F-8F1D-B9D1520A1739}" presName="linH" presStyleCnt="0"/>
      <dgm:spPr/>
    </dgm:pt>
    <dgm:pt modelId="{2754D67A-EA97-4D84-898F-81B1C98FE86F}" type="pres">
      <dgm:prSet presAssocID="{FFB0064A-AFC1-433F-8F1D-B9D1520A1739}" presName="padding1" presStyleCnt="0"/>
      <dgm:spPr/>
    </dgm:pt>
    <dgm:pt modelId="{8019E0B5-6274-4C31-9C3C-E09677F15AF1}" type="pres">
      <dgm:prSet presAssocID="{70DAE6AC-5CDC-4FE6-8343-92353E0AE3FD}" presName="linV" presStyleCnt="0"/>
      <dgm:spPr/>
    </dgm:pt>
    <dgm:pt modelId="{8292F6D2-73E1-4974-B308-9414CDF195DA}" type="pres">
      <dgm:prSet presAssocID="{70DAE6AC-5CDC-4FE6-8343-92353E0AE3FD}" presName="spVertical1" presStyleCnt="0"/>
      <dgm:spPr/>
    </dgm:pt>
    <dgm:pt modelId="{C01AAD38-233E-44DC-9BD9-D72516A7FF21}" type="pres">
      <dgm:prSet presAssocID="{70DAE6AC-5CDC-4FE6-8343-92353E0AE3FD}" presName="parTx" presStyleLbl="revTx" presStyleIdx="0" presStyleCnt="3" custScaleX="66988" custLinFactNeighborX="-47119" custLinFactNeighborY="2961">
        <dgm:presLayoutVars>
          <dgm:chMax val="0"/>
          <dgm:chPref val="0"/>
          <dgm:bulletEnabled val="1"/>
        </dgm:presLayoutVars>
      </dgm:prSet>
      <dgm:spPr/>
    </dgm:pt>
    <dgm:pt modelId="{7A0B1A6F-7018-4AF1-9713-4EC8746E628E}" type="pres">
      <dgm:prSet presAssocID="{70DAE6AC-5CDC-4FE6-8343-92353E0AE3FD}" presName="spVertical2" presStyleCnt="0"/>
      <dgm:spPr/>
    </dgm:pt>
    <dgm:pt modelId="{CA482516-FC62-46CB-9F30-B1F3BB47CD9C}" type="pres">
      <dgm:prSet presAssocID="{70DAE6AC-5CDC-4FE6-8343-92353E0AE3FD}" presName="spVertical3" presStyleCnt="0"/>
      <dgm:spPr/>
    </dgm:pt>
    <dgm:pt modelId="{52B68808-9165-44D7-A7C9-3251245B4310}" type="pres">
      <dgm:prSet presAssocID="{CBAFEFED-21BD-4EF1-BC4E-5876FEE7CE97}" presName="space" presStyleCnt="0"/>
      <dgm:spPr/>
    </dgm:pt>
    <dgm:pt modelId="{23F4F119-3110-4DED-9C61-EC003689D68E}" type="pres">
      <dgm:prSet presAssocID="{14A054D5-BCFE-47D3-83BE-2DBF36929943}" presName="linV" presStyleCnt="0"/>
      <dgm:spPr/>
    </dgm:pt>
    <dgm:pt modelId="{0FF6533A-0BCA-40DD-998A-2183022E5F3A}" type="pres">
      <dgm:prSet presAssocID="{14A054D5-BCFE-47D3-83BE-2DBF36929943}" presName="spVertical1" presStyleCnt="0"/>
      <dgm:spPr/>
    </dgm:pt>
    <dgm:pt modelId="{F87346CD-E39D-40FE-9897-0779B3B65F6A}" type="pres">
      <dgm:prSet presAssocID="{14A054D5-BCFE-47D3-83BE-2DBF36929943}" presName="parTx" presStyleLbl="revTx" presStyleIdx="1" presStyleCnt="3" custScaleX="40751" custLinFactNeighborX="-74293" custLinFactNeighborY="-5462">
        <dgm:presLayoutVars>
          <dgm:chMax val="0"/>
          <dgm:chPref val="0"/>
          <dgm:bulletEnabled val="1"/>
        </dgm:presLayoutVars>
      </dgm:prSet>
      <dgm:spPr/>
    </dgm:pt>
    <dgm:pt modelId="{7F7AD71F-455A-45E7-9F02-833DE41DD193}" type="pres">
      <dgm:prSet presAssocID="{14A054D5-BCFE-47D3-83BE-2DBF36929943}" presName="spVertical2" presStyleCnt="0"/>
      <dgm:spPr/>
    </dgm:pt>
    <dgm:pt modelId="{2A19D1E9-E747-4A1D-9E13-A0634A7A1EF3}" type="pres">
      <dgm:prSet presAssocID="{14A054D5-BCFE-47D3-83BE-2DBF36929943}" presName="spVertical3" presStyleCnt="0"/>
      <dgm:spPr/>
    </dgm:pt>
    <dgm:pt modelId="{83ECB821-E69C-4456-9523-F38847EB99BA}" type="pres">
      <dgm:prSet presAssocID="{870E815E-8876-4DFD-8887-D127CAA300E1}" presName="space" presStyleCnt="0"/>
      <dgm:spPr/>
    </dgm:pt>
    <dgm:pt modelId="{B27F1FA9-626A-474A-9A9C-EA8DA53ACE96}" type="pres">
      <dgm:prSet presAssocID="{777F668C-567A-487D-B940-7A39F9DC06C7}" presName="linV" presStyleCnt="0"/>
      <dgm:spPr/>
    </dgm:pt>
    <dgm:pt modelId="{A060993D-4CD4-4914-960E-EF769B534E33}" type="pres">
      <dgm:prSet presAssocID="{777F668C-567A-487D-B940-7A39F9DC06C7}" presName="spVertical1" presStyleCnt="0"/>
      <dgm:spPr/>
    </dgm:pt>
    <dgm:pt modelId="{DA8611DC-CC4D-4B06-A119-6B201785FA6A}" type="pres">
      <dgm:prSet presAssocID="{777F668C-567A-487D-B940-7A39F9DC06C7}" presName="parTx" presStyleLbl="revTx" presStyleIdx="2" presStyleCnt="3" custScaleX="51421" custLinFactNeighborX="-1588">
        <dgm:presLayoutVars>
          <dgm:chMax val="0"/>
          <dgm:chPref val="0"/>
          <dgm:bulletEnabled val="1"/>
        </dgm:presLayoutVars>
      </dgm:prSet>
      <dgm:spPr/>
    </dgm:pt>
    <dgm:pt modelId="{955101BA-00AC-459E-90BC-89D24C18F196}" type="pres">
      <dgm:prSet presAssocID="{777F668C-567A-487D-B940-7A39F9DC06C7}" presName="spVertical2" presStyleCnt="0"/>
      <dgm:spPr/>
    </dgm:pt>
    <dgm:pt modelId="{388147E4-0892-4E4D-A2B9-A309E64CCA62}" type="pres">
      <dgm:prSet presAssocID="{777F668C-567A-487D-B940-7A39F9DC06C7}" presName="spVertical3" presStyleCnt="0"/>
      <dgm:spPr/>
    </dgm:pt>
    <dgm:pt modelId="{9BC3AFA5-3038-4545-96EE-C94EB9303462}" type="pres">
      <dgm:prSet presAssocID="{FFB0064A-AFC1-433F-8F1D-B9D1520A1739}" presName="padding2" presStyleCnt="0"/>
      <dgm:spPr/>
    </dgm:pt>
    <dgm:pt modelId="{0C2C3833-B4CA-4F2F-9E44-52C0D80F0C16}" type="pres">
      <dgm:prSet presAssocID="{FFB0064A-AFC1-433F-8F1D-B9D1520A1739}" presName="negArrow" presStyleCnt="0"/>
      <dgm:spPr/>
    </dgm:pt>
    <dgm:pt modelId="{2D2CA433-760B-4B3C-B8F8-2A111287C39A}" type="pres">
      <dgm:prSet presAssocID="{FFB0064A-AFC1-433F-8F1D-B9D1520A1739}" presName="backgroundArrow" presStyleLbl="node1" presStyleIdx="0" presStyleCnt="1" custLinFactNeighborX="1348" custLinFactNeighborY="731"/>
      <dgm:spPr/>
    </dgm:pt>
  </dgm:ptLst>
  <dgm:cxnLst>
    <dgm:cxn modelId="{C9DEB13B-20F1-4284-85D4-E932A8BC8776}" srcId="{FFB0064A-AFC1-433F-8F1D-B9D1520A1739}" destId="{70DAE6AC-5CDC-4FE6-8343-92353E0AE3FD}" srcOrd="0" destOrd="0" parTransId="{080EA317-B271-451E-88A8-ED47FC4C5973}" sibTransId="{CBAFEFED-21BD-4EF1-BC4E-5876FEE7CE97}"/>
    <dgm:cxn modelId="{7EA97B40-9AF8-4B8F-AD88-1846199A5978}" type="presOf" srcId="{70DAE6AC-5CDC-4FE6-8343-92353E0AE3FD}" destId="{C01AAD38-233E-44DC-9BD9-D72516A7FF21}" srcOrd="0" destOrd="0" presId="urn:microsoft.com/office/officeart/2005/8/layout/hProcess3"/>
    <dgm:cxn modelId="{8125A1AA-0C76-4A97-9CF6-ADB248CDD43F}" type="presOf" srcId="{14A054D5-BCFE-47D3-83BE-2DBF36929943}" destId="{F87346CD-E39D-40FE-9897-0779B3B65F6A}" srcOrd="0" destOrd="0" presId="urn:microsoft.com/office/officeart/2005/8/layout/hProcess3"/>
    <dgm:cxn modelId="{0078C6D5-50F3-439C-86CF-4920F1E1F448}" srcId="{FFB0064A-AFC1-433F-8F1D-B9D1520A1739}" destId="{14A054D5-BCFE-47D3-83BE-2DBF36929943}" srcOrd="1" destOrd="0" parTransId="{A287AFDD-F72D-4A0E-B946-412B2A08E1C3}" sibTransId="{870E815E-8876-4DFD-8887-D127CAA300E1}"/>
    <dgm:cxn modelId="{058617E5-2D14-439A-9B11-5ADEE0098A68}" srcId="{FFB0064A-AFC1-433F-8F1D-B9D1520A1739}" destId="{777F668C-567A-487D-B940-7A39F9DC06C7}" srcOrd="2" destOrd="0" parTransId="{06B33164-DEB9-413C-A8F5-42AB4AFE0693}" sibTransId="{88283816-AB75-429A-BEE4-A4B9ECD7E5FC}"/>
    <dgm:cxn modelId="{A91A88F9-57E7-456A-A095-077358A12C86}" type="presOf" srcId="{777F668C-567A-487D-B940-7A39F9DC06C7}" destId="{DA8611DC-CC4D-4B06-A119-6B201785FA6A}" srcOrd="0" destOrd="0" presId="urn:microsoft.com/office/officeart/2005/8/layout/hProcess3"/>
    <dgm:cxn modelId="{9BA2CDFD-7C63-4381-AB21-46A9FF27A447}" type="presOf" srcId="{FFB0064A-AFC1-433F-8F1D-B9D1520A1739}" destId="{B9296635-FAB6-47C0-8EDE-45392AD6A1D5}" srcOrd="0" destOrd="0" presId="urn:microsoft.com/office/officeart/2005/8/layout/hProcess3"/>
    <dgm:cxn modelId="{B1F2F615-6D7C-4045-9EB3-6BB3E2CE8A0B}" type="presParOf" srcId="{B9296635-FAB6-47C0-8EDE-45392AD6A1D5}" destId="{3C7C2805-F6A7-45B5-B801-A6367E92D9E0}" srcOrd="0" destOrd="0" presId="urn:microsoft.com/office/officeart/2005/8/layout/hProcess3"/>
    <dgm:cxn modelId="{1A4093E1-38FC-46A1-BCF0-799494968F05}" type="presParOf" srcId="{B9296635-FAB6-47C0-8EDE-45392AD6A1D5}" destId="{F7A8CFF9-D7C5-4FE7-9559-B13F8D0F615A}" srcOrd="1" destOrd="0" presId="urn:microsoft.com/office/officeart/2005/8/layout/hProcess3"/>
    <dgm:cxn modelId="{C5EF0834-13F7-421B-9407-02821FD717F4}" type="presParOf" srcId="{F7A8CFF9-D7C5-4FE7-9559-B13F8D0F615A}" destId="{2754D67A-EA97-4D84-898F-81B1C98FE86F}" srcOrd="0" destOrd="0" presId="urn:microsoft.com/office/officeart/2005/8/layout/hProcess3"/>
    <dgm:cxn modelId="{5F578400-DC39-4E65-ACFA-95A9C1F1C046}" type="presParOf" srcId="{F7A8CFF9-D7C5-4FE7-9559-B13F8D0F615A}" destId="{8019E0B5-6274-4C31-9C3C-E09677F15AF1}" srcOrd="1" destOrd="0" presId="urn:microsoft.com/office/officeart/2005/8/layout/hProcess3"/>
    <dgm:cxn modelId="{8EDF1B2C-F26D-483A-999C-ADE6EDB02D58}" type="presParOf" srcId="{8019E0B5-6274-4C31-9C3C-E09677F15AF1}" destId="{8292F6D2-73E1-4974-B308-9414CDF195DA}" srcOrd="0" destOrd="0" presId="urn:microsoft.com/office/officeart/2005/8/layout/hProcess3"/>
    <dgm:cxn modelId="{02CE54D2-B9C7-434A-846D-630E55F45C20}" type="presParOf" srcId="{8019E0B5-6274-4C31-9C3C-E09677F15AF1}" destId="{C01AAD38-233E-44DC-9BD9-D72516A7FF21}" srcOrd="1" destOrd="0" presId="urn:microsoft.com/office/officeart/2005/8/layout/hProcess3"/>
    <dgm:cxn modelId="{931A2FB5-39D8-4026-8E6D-F2089F369352}" type="presParOf" srcId="{8019E0B5-6274-4C31-9C3C-E09677F15AF1}" destId="{7A0B1A6F-7018-4AF1-9713-4EC8746E628E}" srcOrd="2" destOrd="0" presId="urn:microsoft.com/office/officeart/2005/8/layout/hProcess3"/>
    <dgm:cxn modelId="{C24CEB18-0C53-4320-BFB4-B9C9D7969631}" type="presParOf" srcId="{8019E0B5-6274-4C31-9C3C-E09677F15AF1}" destId="{CA482516-FC62-46CB-9F30-B1F3BB47CD9C}" srcOrd="3" destOrd="0" presId="urn:microsoft.com/office/officeart/2005/8/layout/hProcess3"/>
    <dgm:cxn modelId="{E852F9E6-E2A1-4B74-AD9B-550008CFB846}" type="presParOf" srcId="{F7A8CFF9-D7C5-4FE7-9559-B13F8D0F615A}" destId="{52B68808-9165-44D7-A7C9-3251245B4310}" srcOrd="2" destOrd="0" presId="urn:microsoft.com/office/officeart/2005/8/layout/hProcess3"/>
    <dgm:cxn modelId="{55F9EE24-9BFE-4E18-8CB9-4B36ED4CEDC7}" type="presParOf" srcId="{F7A8CFF9-D7C5-4FE7-9559-B13F8D0F615A}" destId="{23F4F119-3110-4DED-9C61-EC003689D68E}" srcOrd="3" destOrd="0" presId="urn:microsoft.com/office/officeart/2005/8/layout/hProcess3"/>
    <dgm:cxn modelId="{C471D77C-70BA-4040-BCE8-F442BF16DEA4}" type="presParOf" srcId="{23F4F119-3110-4DED-9C61-EC003689D68E}" destId="{0FF6533A-0BCA-40DD-998A-2183022E5F3A}" srcOrd="0" destOrd="0" presId="urn:microsoft.com/office/officeart/2005/8/layout/hProcess3"/>
    <dgm:cxn modelId="{E0C2BA9F-7E99-4629-9560-3CA0E20635FD}" type="presParOf" srcId="{23F4F119-3110-4DED-9C61-EC003689D68E}" destId="{F87346CD-E39D-40FE-9897-0779B3B65F6A}" srcOrd="1" destOrd="0" presId="urn:microsoft.com/office/officeart/2005/8/layout/hProcess3"/>
    <dgm:cxn modelId="{CEAA31A9-59F0-4D13-B159-4224D90FC7D8}" type="presParOf" srcId="{23F4F119-3110-4DED-9C61-EC003689D68E}" destId="{7F7AD71F-455A-45E7-9F02-833DE41DD193}" srcOrd="2" destOrd="0" presId="urn:microsoft.com/office/officeart/2005/8/layout/hProcess3"/>
    <dgm:cxn modelId="{32CC49F4-2BC0-4842-957F-F43FF7410E9A}" type="presParOf" srcId="{23F4F119-3110-4DED-9C61-EC003689D68E}" destId="{2A19D1E9-E747-4A1D-9E13-A0634A7A1EF3}" srcOrd="3" destOrd="0" presId="urn:microsoft.com/office/officeart/2005/8/layout/hProcess3"/>
    <dgm:cxn modelId="{394AE2B3-3C13-44A0-A2BB-7CF69E4B2351}" type="presParOf" srcId="{F7A8CFF9-D7C5-4FE7-9559-B13F8D0F615A}" destId="{83ECB821-E69C-4456-9523-F38847EB99BA}" srcOrd="4" destOrd="0" presId="urn:microsoft.com/office/officeart/2005/8/layout/hProcess3"/>
    <dgm:cxn modelId="{5E326E61-AFC7-4939-AF96-79DF98EF8FEF}" type="presParOf" srcId="{F7A8CFF9-D7C5-4FE7-9559-B13F8D0F615A}" destId="{B27F1FA9-626A-474A-9A9C-EA8DA53ACE96}" srcOrd="5" destOrd="0" presId="urn:microsoft.com/office/officeart/2005/8/layout/hProcess3"/>
    <dgm:cxn modelId="{48CD498A-5001-4728-ACA6-0C8138EDC843}" type="presParOf" srcId="{B27F1FA9-626A-474A-9A9C-EA8DA53ACE96}" destId="{A060993D-4CD4-4914-960E-EF769B534E33}" srcOrd="0" destOrd="0" presId="urn:microsoft.com/office/officeart/2005/8/layout/hProcess3"/>
    <dgm:cxn modelId="{D17B062F-E7B3-4F0B-A27A-7ED5A570783F}" type="presParOf" srcId="{B27F1FA9-626A-474A-9A9C-EA8DA53ACE96}" destId="{DA8611DC-CC4D-4B06-A119-6B201785FA6A}" srcOrd="1" destOrd="0" presId="urn:microsoft.com/office/officeart/2005/8/layout/hProcess3"/>
    <dgm:cxn modelId="{5BD2319B-0F51-4670-B58D-C9FE4089B488}" type="presParOf" srcId="{B27F1FA9-626A-474A-9A9C-EA8DA53ACE96}" destId="{955101BA-00AC-459E-90BC-89D24C18F196}" srcOrd="2" destOrd="0" presId="urn:microsoft.com/office/officeart/2005/8/layout/hProcess3"/>
    <dgm:cxn modelId="{614E6897-F5FB-4859-A4CB-3557E08931C3}" type="presParOf" srcId="{B27F1FA9-626A-474A-9A9C-EA8DA53ACE96}" destId="{388147E4-0892-4E4D-A2B9-A309E64CCA62}" srcOrd="3" destOrd="0" presId="urn:microsoft.com/office/officeart/2005/8/layout/hProcess3"/>
    <dgm:cxn modelId="{0C73A1B0-FABA-48A2-9DC6-55099814BC9C}" type="presParOf" srcId="{F7A8CFF9-D7C5-4FE7-9559-B13F8D0F615A}" destId="{9BC3AFA5-3038-4545-96EE-C94EB9303462}" srcOrd="6" destOrd="0" presId="urn:microsoft.com/office/officeart/2005/8/layout/hProcess3"/>
    <dgm:cxn modelId="{C99DB38F-B7AC-4D93-9344-538F2FE27ABA}" type="presParOf" srcId="{F7A8CFF9-D7C5-4FE7-9559-B13F8D0F615A}" destId="{0C2C3833-B4CA-4F2F-9E44-52C0D80F0C16}" srcOrd="7" destOrd="0" presId="urn:microsoft.com/office/officeart/2005/8/layout/hProcess3"/>
    <dgm:cxn modelId="{58AA413F-C871-409F-B3D3-48AE5CB5F428}" type="presParOf" srcId="{F7A8CFF9-D7C5-4FE7-9559-B13F8D0F615A}" destId="{2D2CA433-760B-4B3C-B8F8-2A111287C39A}"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6FC8D-F294-4F1E-BC8D-D00ECBE3C65F}">
      <dsp:nvSpPr>
        <dsp:cNvPr id="0" name=""/>
        <dsp:cNvSpPr/>
      </dsp:nvSpPr>
      <dsp:spPr>
        <a:xfrm rot="21300000">
          <a:off x="32623" y="2516918"/>
          <a:ext cx="10565806" cy="1209944"/>
        </a:xfrm>
        <a:prstGeom prst="mathMinus">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18D338-326C-4A12-B80D-EB6BD7ABBA68}">
      <dsp:nvSpPr>
        <dsp:cNvPr id="0" name=""/>
        <dsp:cNvSpPr/>
      </dsp:nvSpPr>
      <dsp:spPr>
        <a:xfrm>
          <a:off x="1275726" y="312189"/>
          <a:ext cx="3189316" cy="2497512"/>
        </a:xfrm>
        <a:prstGeom prst="downArrow">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7EFF4-6C4F-44A3-9E78-817D5B0266AA}">
      <dsp:nvSpPr>
        <dsp:cNvPr id="0" name=""/>
        <dsp:cNvSpPr/>
      </dsp:nvSpPr>
      <dsp:spPr>
        <a:xfrm>
          <a:off x="5286712" y="0"/>
          <a:ext cx="4097429" cy="2622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92" tIns="469392" rIns="469392" bIns="469392" numCol="1" spcCol="1270" anchor="ctr" anchorCtr="0">
          <a:noAutofit/>
        </a:bodyPr>
        <a:lstStyle/>
        <a:p>
          <a:pPr marL="0" lvl="0" indent="0" algn="ctr" defTabSz="2933700">
            <a:lnSpc>
              <a:spcPct val="90000"/>
            </a:lnSpc>
            <a:spcBef>
              <a:spcPct val="0"/>
            </a:spcBef>
            <a:spcAft>
              <a:spcPct val="35000"/>
            </a:spcAft>
            <a:buNone/>
          </a:pPr>
          <a:r>
            <a:rPr lang="en-GB" sz="6600" b="1" kern="1200" dirty="0">
              <a:solidFill>
                <a:schemeClr val="tx2"/>
              </a:solidFill>
            </a:rPr>
            <a:t>Mobility</a:t>
          </a:r>
        </a:p>
      </dsp:txBody>
      <dsp:txXfrm>
        <a:off x="5286712" y="0"/>
        <a:ext cx="4097429" cy="2622388"/>
      </dsp:txXfrm>
    </dsp:sp>
    <dsp:sp modelId="{B5CA7232-F5C7-40FA-98C4-EE65F3FEEFE4}">
      <dsp:nvSpPr>
        <dsp:cNvPr id="0" name=""/>
        <dsp:cNvSpPr/>
      </dsp:nvSpPr>
      <dsp:spPr>
        <a:xfrm>
          <a:off x="6166011" y="3434079"/>
          <a:ext cx="3189316" cy="2497512"/>
        </a:xfrm>
        <a:prstGeom prst="up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56DA75-91B4-47B6-BF34-B3031B672C76}">
      <dsp:nvSpPr>
        <dsp:cNvPr id="0" name=""/>
        <dsp:cNvSpPr/>
      </dsp:nvSpPr>
      <dsp:spPr>
        <a:xfrm>
          <a:off x="923642" y="3621392"/>
          <a:ext cx="4743967" cy="2622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92" tIns="469392" rIns="469392" bIns="469392" numCol="1" spcCol="1270" anchor="ctr" anchorCtr="0">
          <a:noAutofit/>
        </a:bodyPr>
        <a:lstStyle/>
        <a:p>
          <a:pPr marL="0" lvl="0" indent="0" algn="ctr" defTabSz="2933700">
            <a:lnSpc>
              <a:spcPct val="90000"/>
            </a:lnSpc>
            <a:spcBef>
              <a:spcPct val="0"/>
            </a:spcBef>
            <a:spcAft>
              <a:spcPct val="35000"/>
            </a:spcAft>
            <a:buNone/>
          </a:pPr>
          <a:r>
            <a:rPr lang="en-GB" sz="6600" b="1" kern="1200" dirty="0">
              <a:solidFill>
                <a:schemeClr val="accent1">
                  <a:lumMod val="75000"/>
                </a:schemeClr>
              </a:solidFill>
            </a:rPr>
            <a:t>Citizenship</a:t>
          </a:r>
        </a:p>
      </dsp:txBody>
      <dsp:txXfrm>
        <a:off x="923642" y="3621392"/>
        <a:ext cx="4743967" cy="2622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71728-0B42-42E0-9DC0-14707D36A236}">
      <dsp:nvSpPr>
        <dsp:cNvPr id="0" name=""/>
        <dsp:cNvSpPr/>
      </dsp:nvSpPr>
      <dsp:spPr>
        <a:xfrm rot="10800000">
          <a:off x="-550521" y="34620"/>
          <a:ext cx="6625126" cy="6192430"/>
        </a:xfrm>
        <a:prstGeom prst="down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8C9CD0-9B07-448F-AD4A-3846DE18C86E}">
      <dsp:nvSpPr>
        <dsp:cNvPr id="0" name=""/>
        <dsp:cNvSpPr/>
      </dsp:nvSpPr>
      <dsp:spPr>
        <a:xfrm>
          <a:off x="178353" y="1923004"/>
          <a:ext cx="5200062" cy="83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GB" sz="7200" b="1" kern="1200" dirty="0">
              <a:solidFill>
                <a:schemeClr val="bg1">
                  <a:lumMod val="95000"/>
                </a:schemeClr>
              </a:solidFill>
            </a:rPr>
            <a:t>Citizenship</a:t>
          </a:r>
        </a:p>
      </dsp:txBody>
      <dsp:txXfrm>
        <a:off x="178353" y="1923004"/>
        <a:ext cx="5200062" cy="8309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71728-0B42-42E0-9DC0-14707D36A236}">
      <dsp:nvSpPr>
        <dsp:cNvPr id="0" name=""/>
        <dsp:cNvSpPr/>
      </dsp:nvSpPr>
      <dsp:spPr>
        <a:xfrm rot="10800000">
          <a:off x="-550521" y="34620"/>
          <a:ext cx="6625126" cy="6192430"/>
        </a:xfrm>
        <a:prstGeom prst="down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8C9CD0-9B07-448F-AD4A-3846DE18C86E}">
      <dsp:nvSpPr>
        <dsp:cNvPr id="0" name=""/>
        <dsp:cNvSpPr/>
      </dsp:nvSpPr>
      <dsp:spPr>
        <a:xfrm>
          <a:off x="178353" y="1923004"/>
          <a:ext cx="5200062" cy="83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GB" sz="7200" b="1" kern="1200" dirty="0">
              <a:solidFill>
                <a:schemeClr val="bg1">
                  <a:lumMod val="95000"/>
                </a:schemeClr>
              </a:solidFill>
            </a:rPr>
            <a:t>Citizenship</a:t>
          </a:r>
        </a:p>
      </dsp:txBody>
      <dsp:txXfrm>
        <a:off x="178353" y="1923004"/>
        <a:ext cx="5200062" cy="8309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6FC8D-F294-4F1E-BC8D-D00ECBE3C65F}">
      <dsp:nvSpPr>
        <dsp:cNvPr id="0" name=""/>
        <dsp:cNvSpPr/>
      </dsp:nvSpPr>
      <dsp:spPr>
        <a:xfrm rot="21300000">
          <a:off x="32623" y="2516918"/>
          <a:ext cx="10565806" cy="1209944"/>
        </a:xfrm>
        <a:prstGeom prst="mathMinus">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18D338-326C-4A12-B80D-EB6BD7ABBA68}">
      <dsp:nvSpPr>
        <dsp:cNvPr id="0" name=""/>
        <dsp:cNvSpPr/>
      </dsp:nvSpPr>
      <dsp:spPr>
        <a:xfrm>
          <a:off x="1275726" y="312189"/>
          <a:ext cx="3189316" cy="2497512"/>
        </a:xfrm>
        <a:prstGeom prst="downArrow">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7EFF4-6C4F-44A3-9E78-817D5B0266AA}">
      <dsp:nvSpPr>
        <dsp:cNvPr id="0" name=""/>
        <dsp:cNvSpPr/>
      </dsp:nvSpPr>
      <dsp:spPr>
        <a:xfrm>
          <a:off x="5286712" y="0"/>
          <a:ext cx="4097429" cy="2622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92" tIns="469392" rIns="469392" bIns="469392" numCol="1" spcCol="1270" anchor="ctr" anchorCtr="0">
          <a:noAutofit/>
        </a:bodyPr>
        <a:lstStyle/>
        <a:p>
          <a:pPr marL="0" lvl="0" indent="0" algn="ctr" defTabSz="2933700">
            <a:lnSpc>
              <a:spcPct val="90000"/>
            </a:lnSpc>
            <a:spcBef>
              <a:spcPct val="0"/>
            </a:spcBef>
            <a:spcAft>
              <a:spcPct val="35000"/>
            </a:spcAft>
            <a:buNone/>
          </a:pPr>
          <a:r>
            <a:rPr lang="en-GB" sz="6600" b="1" kern="1200" dirty="0">
              <a:solidFill>
                <a:schemeClr val="tx2"/>
              </a:solidFill>
            </a:rPr>
            <a:t>Mobility</a:t>
          </a:r>
        </a:p>
      </dsp:txBody>
      <dsp:txXfrm>
        <a:off x="5286712" y="0"/>
        <a:ext cx="4097429" cy="2622388"/>
      </dsp:txXfrm>
    </dsp:sp>
    <dsp:sp modelId="{B5CA7232-F5C7-40FA-98C4-EE65F3FEEFE4}">
      <dsp:nvSpPr>
        <dsp:cNvPr id="0" name=""/>
        <dsp:cNvSpPr/>
      </dsp:nvSpPr>
      <dsp:spPr>
        <a:xfrm>
          <a:off x="6166011" y="3434079"/>
          <a:ext cx="3189316" cy="2497512"/>
        </a:xfrm>
        <a:prstGeom prst="up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56DA75-91B4-47B6-BF34-B3031B672C76}">
      <dsp:nvSpPr>
        <dsp:cNvPr id="0" name=""/>
        <dsp:cNvSpPr/>
      </dsp:nvSpPr>
      <dsp:spPr>
        <a:xfrm>
          <a:off x="923642" y="3621392"/>
          <a:ext cx="4743967" cy="2622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92" tIns="469392" rIns="469392" bIns="469392" numCol="1" spcCol="1270" anchor="ctr" anchorCtr="0">
          <a:noAutofit/>
        </a:bodyPr>
        <a:lstStyle/>
        <a:p>
          <a:pPr marL="0" lvl="0" indent="0" algn="ctr" defTabSz="2933700">
            <a:lnSpc>
              <a:spcPct val="90000"/>
            </a:lnSpc>
            <a:spcBef>
              <a:spcPct val="0"/>
            </a:spcBef>
            <a:spcAft>
              <a:spcPct val="35000"/>
            </a:spcAft>
            <a:buNone/>
          </a:pPr>
          <a:r>
            <a:rPr lang="en-GB" sz="6600" b="1" kern="1200" dirty="0">
              <a:solidFill>
                <a:schemeClr val="accent1">
                  <a:lumMod val="75000"/>
                </a:schemeClr>
              </a:solidFill>
            </a:rPr>
            <a:t>Citizenship</a:t>
          </a:r>
        </a:p>
      </dsp:txBody>
      <dsp:txXfrm>
        <a:off x="923642" y="3621392"/>
        <a:ext cx="4743967" cy="26223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8D338-326C-4A12-B80D-EB6BD7ABBA68}">
      <dsp:nvSpPr>
        <dsp:cNvPr id="0" name=""/>
        <dsp:cNvSpPr/>
      </dsp:nvSpPr>
      <dsp:spPr>
        <a:xfrm>
          <a:off x="-550521" y="125241"/>
          <a:ext cx="6625126" cy="6192430"/>
        </a:xfrm>
        <a:prstGeom prst="downArrow">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7EFF4-6C4F-44A3-9E78-817D5B0266AA}">
      <dsp:nvSpPr>
        <dsp:cNvPr id="0" name=""/>
        <dsp:cNvSpPr/>
      </dsp:nvSpPr>
      <dsp:spPr>
        <a:xfrm>
          <a:off x="175159" y="3429011"/>
          <a:ext cx="5421773" cy="90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GB" sz="7200" b="1" kern="1200" dirty="0">
              <a:solidFill>
                <a:schemeClr val="bg1">
                  <a:lumMod val="95000"/>
                </a:schemeClr>
              </a:solidFill>
            </a:rPr>
            <a:t>Mobility</a:t>
          </a:r>
        </a:p>
      </dsp:txBody>
      <dsp:txXfrm>
        <a:off x="175159" y="3429011"/>
        <a:ext cx="5421773" cy="9046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8D338-326C-4A12-B80D-EB6BD7ABBA68}">
      <dsp:nvSpPr>
        <dsp:cNvPr id="0" name=""/>
        <dsp:cNvSpPr/>
      </dsp:nvSpPr>
      <dsp:spPr>
        <a:xfrm>
          <a:off x="-550521" y="125241"/>
          <a:ext cx="6625126" cy="6192430"/>
        </a:xfrm>
        <a:prstGeom prst="downArrow">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7EFF4-6C4F-44A3-9E78-817D5B0266AA}">
      <dsp:nvSpPr>
        <dsp:cNvPr id="0" name=""/>
        <dsp:cNvSpPr/>
      </dsp:nvSpPr>
      <dsp:spPr>
        <a:xfrm>
          <a:off x="175159" y="3429011"/>
          <a:ext cx="5421773" cy="90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GB" sz="7200" b="1" kern="1200" dirty="0">
              <a:solidFill>
                <a:schemeClr val="bg1">
                  <a:lumMod val="95000"/>
                </a:schemeClr>
              </a:solidFill>
            </a:rPr>
            <a:t>Mobility</a:t>
          </a:r>
        </a:p>
      </dsp:txBody>
      <dsp:txXfrm>
        <a:off x="175159" y="3429011"/>
        <a:ext cx="5421773" cy="9046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CA433-760B-4B3C-B8F8-2A111287C39A}">
      <dsp:nvSpPr>
        <dsp:cNvPr id="0" name=""/>
        <dsp:cNvSpPr/>
      </dsp:nvSpPr>
      <dsp:spPr>
        <a:xfrm>
          <a:off x="0" y="28762"/>
          <a:ext cx="10398125" cy="1800000"/>
        </a:xfrm>
        <a:prstGeom prst="right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2E7809-2302-4B32-927E-4B02FBABE086}">
      <dsp:nvSpPr>
        <dsp:cNvPr id="0" name=""/>
        <dsp:cNvSpPr/>
      </dsp:nvSpPr>
      <dsp:spPr>
        <a:xfrm>
          <a:off x="9029686" y="482120"/>
          <a:ext cx="487741"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a:t>
          </a:r>
        </a:p>
      </dsp:txBody>
      <dsp:txXfrm>
        <a:off x="9029686" y="482120"/>
        <a:ext cx="487741" cy="900000"/>
      </dsp:txXfrm>
    </dsp:sp>
    <dsp:sp modelId="{9B5814E6-9FD1-449C-AEDC-2CF89411E606}">
      <dsp:nvSpPr>
        <dsp:cNvPr id="0" name=""/>
        <dsp:cNvSpPr/>
      </dsp:nvSpPr>
      <dsp:spPr>
        <a:xfrm>
          <a:off x="7706863" y="464381"/>
          <a:ext cx="883189"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1870</a:t>
          </a:r>
        </a:p>
      </dsp:txBody>
      <dsp:txXfrm>
        <a:off x="7706863" y="464381"/>
        <a:ext cx="883189" cy="900000"/>
      </dsp:txXfrm>
    </dsp:sp>
    <dsp:sp modelId="{C65DE401-C7EA-46F1-825F-CFB250FA79E8}">
      <dsp:nvSpPr>
        <dsp:cNvPr id="0" name=""/>
        <dsp:cNvSpPr/>
      </dsp:nvSpPr>
      <dsp:spPr>
        <a:xfrm>
          <a:off x="3338915" y="475267"/>
          <a:ext cx="769332"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1844</a:t>
          </a:r>
        </a:p>
      </dsp:txBody>
      <dsp:txXfrm>
        <a:off x="3338915" y="475267"/>
        <a:ext cx="769332" cy="900000"/>
      </dsp:txXfrm>
    </dsp:sp>
    <dsp:sp modelId="{C01AAD38-233E-44DC-9BD9-D72516A7FF21}">
      <dsp:nvSpPr>
        <dsp:cNvPr id="0" name=""/>
        <dsp:cNvSpPr/>
      </dsp:nvSpPr>
      <dsp:spPr>
        <a:xfrm>
          <a:off x="226248" y="477706"/>
          <a:ext cx="1326437"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1608</a:t>
          </a:r>
        </a:p>
      </dsp:txBody>
      <dsp:txXfrm>
        <a:off x="226248" y="477706"/>
        <a:ext cx="1326437" cy="90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CA433-760B-4B3C-B8F8-2A111287C39A}">
      <dsp:nvSpPr>
        <dsp:cNvPr id="0" name=""/>
        <dsp:cNvSpPr/>
      </dsp:nvSpPr>
      <dsp:spPr>
        <a:xfrm>
          <a:off x="0" y="27539"/>
          <a:ext cx="10398125" cy="1800000"/>
        </a:xfrm>
        <a:prstGeom prst="right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8611DC-CC4D-4B06-A119-6B201785FA6A}">
      <dsp:nvSpPr>
        <dsp:cNvPr id="0" name=""/>
        <dsp:cNvSpPr/>
      </dsp:nvSpPr>
      <dsp:spPr>
        <a:xfrm>
          <a:off x="7872666" y="464381"/>
          <a:ext cx="1375866"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1981</a:t>
          </a:r>
        </a:p>
      </dsp:txBody>
      <dsp:txXfrm>
        <a:off x="7872666" y="464381"/>
        <a:ext cx="1375866" cy="900000"/>
      </dsp:txXfrm>
    </dsp:sp>
    <dsp:sp modelId="{F87346CD-E39D-40FE-9897-0779B3B65F6A}">
      <dsp:nvSpPr>
        <dsp:cNvPr id="0" name=""/>
        <dsp:cNvSpPr/>
      </dsp:nvSpPr>
      <dsp:spPr>
        <a:xfrm>
          <a:off x="2859227" y="439802"/>
          <a:ext cx="109037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1948</a:t>
          </a:r>
        </a:p>
      </dsp:txBody>
      <dsp:txXfrm>
        <a:off x="2859227" y="439802"/>
        <a:ext cx="1090370" cy="900000"/>
      </dsp:txXfrm>
    </dsp:sp>
    <dsp:sp modelId="{C01AAD38-233E-44DC-9BD9-D72516A7FF21}">
      <dsp:nvSpPr>
        <dsp:cNvPr id="0" name=""/>
        <dsp:cNvSpPr/>
      </dsp:nvSpPr>
      <dsp:spPr>
        <a:xfrm>
          <a:off x="24481" y="477706"/>
          <a:ext cx="179239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1"/>
              </a:solidFill>
            </a:rPr>
            <a:t>1914</a:t>
          </a:r>
        </a:p>
      </dsp:txBody>
      <dsp:txXfrm>
        <a:off x="24481" y="477706"/>
        <a:ext cx="1792390" cy="900000"/>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0.12227</cdr:y>
    </cdr:to>
    <cdr:sp macro="" textlink="">
      <cdr:nvSpPr>
        <cdr:cNvPr id="2" name="TextBox 1"/>
        <cdr:cNvSpPr txBox="1"/>
      </cdr:nvSpPr>
      <cdr:spPr>
        <a:xfrm xmlns:a="http://schemas.openxmlformats.org/drawingml/2006/main">
          <a:off x="0" y="0"/>
          <a:ext cx="7743824" cy="41789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GB" sz="1100"/>
        </a:p>
      </cdr:txBody>
    </cdr:sp>
  </cdr:relSizeAnchor>
  <cdr:relSizeAnchor xmlns:cdr="http://schemas.openxmlformats.org/drawingml/2006/chartDrawing">
    <cdr:from>
      <cdr:x>1.74493E-7</cdr:x>
      <cdr:y>0.0031</cdr:y>
    </cdr:from>
    <cdr:to>
      <cdr:x>1</cdr:x>
      <cdr:y>0.08015</cdr:y>
    </cdr:to>
    <cdr:sp macro="" textlink="">
      <cdr:nvSpPr>
        <cdr:cNvPr id="4" name="TextBox 3"/>
        <cdr:cNvSpPr txBox="1"/>
      </cdr:nvSpPr>
      <cdr:spPr>
        <a:xfrm xmlns:a="http://schemas.openxmlformats.org/drawingml/2006/main">
          <a:off x="1" y="10315"/>
          <a:ext cx="5730875" cy="256386"/>
        </a:xfrm>
        <a:prstGeom xmlns:a="http://schemas.openxmlformats.org/drawingml/2006/main" prst="rect">
          <a:avLst/>
        </a:prstGeom>
      </cdr:spPr>
      <cdr:txBody>
        <a:bodyPr xmlns:a="http://schemas.openxmlformats.org/drawingml/2006/main" vertOverflow="clip" wrap="square" rtlCol="0" anchor="t"/>
        <a:lstStyle xmlns:a="http://schemas.openxmlformats.org/drawingml/2006/main"/>
        <a:p xmlns:a="http://schemas.openxmlformats.org/drawingml/2006/main">
          <a:pPr algn="l"/>
          <a:endParaRPr lang="en-GB" sz="900" baseline="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0.51893</cdr:x>
      <cdr:y>0.03079</cdr:y>
    </cdr:from>
    <cdr:to>
      <cdr:x>0.51893</cdr:x>
      <cdr:y>0.92259</cdr:y>
    </cdr:to>
    <cdr:cxnSp macro="">
      <cdr:nvCxnSpPr>
        <cdr:cNvPr id="6" name="Straight Connector 5">
          <a:extLst xmlns:a="http://schemas.openxmlformats.org/drawingml/2006/main">
            <a:ext uri="{FF2B5EF4-FFF2-40B4-BE49-F238E27FC236}">
              <a16:creationId xmlns:a16="http://schemas.microsoft.com/office/drawing/2014/main" id="{4F6C37C9-D478-5A56-0D31-CCB017BAF121}"/>
            </a:ext>
          </a:extLst>
        </cdr:cNvPr>
        <cdr:cNvCxnSpPr/>
      </cdr:nvCxnSpPr>
      <cdr:spPr>
        <a:xfrm xmlns:a="http://schemas.openxmlformats.org/drawingml/2006/main" flipH="1" flipV="1">
          <a:off x="4018490" y="105229"/>
          <a:ext cx="0" cy="3048000"/>
        </a:xfrm>
        <a:prstGeom xmlns:a="http://schemas.openxmlformats.org/drawingml/2006/main" prst="line">
          <a:avLst/>
        </a:prstGeom>
        <a:ln xmlns:a="http://schemas.openxmlformats.org/drawingml/2006/main" w="12700">
          <a:solidFill>
            <a:sysClr val="windowText" lastClr="000000"/>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0.37925</cdr:x>
      <cdr:y>0.03017</cdr:y>
    </cdr:from>
    <cdr:to>
      <cdr:x>0.37925</cdr:x>
      <cdr:y>0.92197</cdr:y>
    </cdr:to>
    <cdr:cxnSp macro="">
      <cdr:nvCxnSpPr>
        <cdr:cNvPr id="8" name="Straight Connector 7">
          <a:extLst xmlns:a="http://schemas.openxmlformats.org/drawingml/2006/main">
            <a:ext uri="{FF2B5EF4-FFF2-40B4-BE49-F238E27FC236}">
              <a16:creationId xmlns:a16="http://schemas.microsoft.com/office/drawing/2014/main" id="{A5C96B1C-FFCF-AB3D-8E52-14B3397CE1BD}"/>
            </a:ext>
          </a:extLst>
        </cdr:cNvPr>
        <cdr:cNvCxnSpPr/>
      </cdr:nvCxnSpPr>
      <cdr:spPr>
        <a:xfrm xmlns:a="http://schemas.openxmlformats.org/drawingml/2006/main" flipH="1" flipV="1">
          <a:off x="2936874" y="103113"/>
          <a:ext cx="0" cy="3048000"/>
        </a:xfrm>
        <a:prstGeom xmlns:a="http://schemas.openxmlformats.org/drawingml/2006/main" prst="line">
          <a:avLst/>
        </a:prstGeom>
        <a:ln xmlns:a="http://schemas.openxmlformats.org/drawingml/2006/main" w="12700">
          <a:solidFill>
            <a:sysClr val="windowText" lastClr="000000"/>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0.65532</cdr:x>
      <cdr:y>0.02707</cdr:y>
    </cdr:from>
    <cdr:to>
      <cdr:x>0.65532</cdr:x>
      <cdr:y>0.91887</cdr:y>
    </cdr:to>
    <cdr:cxnSp macro="">
      <cdr:nvCxnSpPr>
        <cdr:cNvPr id="9" name="Straight Connector 8">
          <a:extLst xmlns:a="http://schemas.openxmlformats.org/drawingml/2006/main">
            <a:ext uri="{FF2B5EF4-FFF2-40B4-BE49-F238E27FC236}">
              <a16:creationId xmlns:a16="http://schemas.microsoft.com/office/drawing/2014/main" id="{A5C96B1C-FFCF-AB3D-8E52-14B3397CE1BD}"/>
            </a:ext>
          </a:extLst>
        </cdr:cNvPr>
        <cdr:cNvCxnSpPr/>
      </cdr:nvCxnSpPr>
      <cdr:spPr>
        <a:xfrm xmlns:a="http://schemas.openxmlformats.org/drawingml/2006/main" flipH="1" flipV="1">
          <a:off x="5074706" y="92529"/>
          <a:ext cx="0" cy="3048000"/>
        </a:xfrm>
        <a:prstGeom xmlns:a="http://schemas.openxmlformats.org/drawingml/2006/main" prst="line">
          <a:avLst/>
        </a:prstGeom>
        <a:ln xmlns:a="http://schemas.openxmlformats.org/drawingml/2006/main" w="12700">
          <a:solidFill>
            <a:sysClr val="windowText" lastClr="000000"/>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0.34673</cdr:x>
      <cdr:y>0.05246</cdr:y>
    </cdr:from>
    <cdr:to>
      <cdr:x>0.37406</cdr:x>
      <cdr:y>0.45192</cdr:y>
    </cdr:to>
    <cdr:sp macro="" textlink="">
      <cdr:nvSpPr>
        <cdr:cNvPr id="10" name="TextBox 9">
          <a:extLst xmlns:a="http://schemas.openxmlformats.org/drawingml/2006/main">
            <a:ext uri="{FF2B5EF4-FFF2-40B4-BE49-F238E27FC236}">
              <a16:creationId xmlns:a16="http://schemas.microsoft.com/office/drawing/2014/main" id="{219016C1-B557-02C1-9418-214DF5757DA7}"/>
            </a:ext>
          </a:extLst>
        </cdr:cNvPr>
        <cdr:cNvSpPr txBox="1"/>
      </cdr:nvSpPr>
      <cdr:spPr>
        <a:xfrm xmlns:a="http://schemas.openxmlformats.org/drawingml/2006/main">
          <a:off x="2684991" y="179312"/>
          <a:ext cx="211666" cy="13652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a:p>
      </cdr:txBody>
    </cdr:sp>
  </cdr:relSizeAnchor>
  <cdr:relSizeAnchor xmlns:cdr="http://schemas.openxmlformats.org/drawingml/2006/chartDrawing">
    <cdr:from>
      <cdr:x>0.27566</cdr:x>
      <cdr:y>0.21039</cdr:y>
    </cdr:from>
    <cdr:to>
      <cdr:x>0.37953</cdr:x>
      <cdr:y>0.54171</cdr:y>
    </cdr:to>
    <cdr:sp macro="" textlink="">
      <cdr:nvSpPr>
        <cdr:cNvPr id="11" name="TextBox 10">
          <a:extLst xmlns:a="http://schemas.openxmlformats.org/drawingml/2006/main">
            <a:ext uri="{FF2B5EF4-FFF2-40B4-BE49-F238E27FC236}">
              <a16:creationId xmlns:a16="http://schemas.microsoft.com/office/drawing/2014/main" id="{AB88DA0B-4C82-46BE-7A5C-BDDE8B27030E}"/>
            </a:ext>
          </a:extLst>
        </cdr:cNvPr>
        <cdr:cNvSpPr txBox="1"/>
      </cdr:nvSpPr>
      <cdr:spPr>
        <a:xfrm xmlns:a="http://schemas.openxmlformats.org/drawingml/2006/main" rot="16200000">
          <a:off x="1970617" y="883102"/>
          <a:ext cx="1132417" cy="8043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a:p>
      </cdr:txBody>
    </cdr:sp>
  </cdr:relSizeAnchor>
  <cdr:relSizeAnchor xmlns:cdr="http://schemas.openxmlformats.org/drawingml/2006/chartDrawing">
    <cdr:from>
      <cdr:x>0.35083</cdr:x>
      <cdr:y>0</cdr:y>
    </cdr:from>
    <cdr:to>
      <cdr:x>0.38431</cdr:x>
      <cdr:y>0.50765</cdr:y>
    </cdr:to>
    <cdr:sp macro="" textlink="">
      <cdr:nvSpPr>
        <cdr:cNvPr id="12" name="TextBox 11">
          <a:extLst xmlns:a="http://schemas.openxmlformats.org/drawingml/2006/main">
            <a:ext uri="{FF2B5EF4-FFF2-40B4-BE49-F238E27FC236}">
              <a16:creationId xmlns:a16="http://schemas.microsoft.com/office/drawing/2014/main" id="{AE128655-9025-EFFB-6D6B-BCD398B8E035}"/>
            </a:ext>
          </a:extLst>
        </cdr:cNvPr>
        <cdr:cNvSpPr txBox="1"/>
      </cdr:nvSpPr>
      <cdr:spPr>
        <a:xfrm xmlns:a="http://schemas.openxmlformats.org/drawingml/2006/main" rot="16200000">
          <a:off x="1978861" y="737884"/>
          <a:ext cx="1735062" cy="25929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GB" sz="1200" dirty="0"/>
            <a:t>Six years since EU8 accession</a:t>
          </a:r>
        </a:p>
      </cdr:txBody>
    </cdr:sp>
  </cdr:relSizeAnchor>
  <cdr:relSizeAnchor xmlns:cdr="http://schemas.openxmlformats.org/drawingml/2006/chartDrawing">
    <cdr:from>
      <cdr:x>0.4931</cdr:x>
      <cdr:y>0</cdr:y>
    </cdr:from>
    <cdr:to>
      <cdr:x>0.52658</cdr:x>
      <cdr:y>0.50456</cdr:y>
    </cdr:to>
    <cdr:sp macro="" textlink="">
      <cdr:nvSpPr>
        <cdr:cNvPr id="13" name="TextBox 1">
          <a:extLst xmlns:a="http://schemas.openxmlformats.org/drawingml/2006/main">
            <a:ext uri="{FF2B5EF4-FFF2-40B4-BE49-F238E27FC236}">
              <a16:creationId xmlns:a16="http://schemas.microsoft.com/office/drawing/2014/main" id="{62F78819-8F29-3FBF-1778-2FD1CD418733}"/>
            </a:ext>
          </a:extLst>
        </cdr:cNvPr>
        <cdr:cNvSpPr txBox="1"/>
      </cdr:nvSpPr>
      <cdr:spPr>
        <a:xfrm xmlns:a="http://schemas.openxmlformats.org/drawingml/2006/main" rot="16200000">
          <a:off x="3085872" y="732593"/>
          <a:ext cx="1724479" cy="25929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200"/>
            <a:t>Six years since EU2 accession</a:t>
          </a:r>
        </a:p>
      </cdr:txBody>
    </cdr:sp>
  </cdr:relSizeAnchor>
  <cdr:relSizeAnchor xmlns:cdr="http://schemas.openxmlformats.org/drawingml/2006/chartDrawing">
    <cdr:from>
      <cdr:x>0.62703</cdr:x>
      <cdr:y>0</cdr:y>
    </cdr:from>
    <cdr:to>
      <cdr:x>0.66052</cdr:x>
      <cdr:y>0.47978</cdr:y>
    </cdr:to>
    <cdr:sp macro="" textlink="">
      <cdr:nvSpPr>
        <cdr:cNvPr id="14" name="TextBox 1">
          <a:extLst xmlns:a="http://schemas.openxmlformats.org/drawingml/2006/main">
            <a:ext uri="{FF2B5EF4-FFF2-40B4-BE49-F238E27FC236}">
              <a16:creationId xmlns:a16="http://schemas.microsoft.com/office/drawing/2014/main" id="{95597C97-EF51-65FB-AF86-99B769CD20A2}"/>
            </a:ext>
          </a:extLst>
        </cdr:cNvPr>
        <cdr:cNvSpPr txBox="1"/>
      </cdr:nvSpPr>
      <cdr:spPr>
        <a:xfrm xmlns:a="http://schemas.openxmlformats.org/drawingml/2006/main" rot="16200000">
          <a:off x="4165374" y="690260"/>
          <a:ext cx="1639812" cy="25929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200"/>
            <a:t>EU membership</a:t>
          </a:r>
          <a:r>
            <a:rPr lang="en-GB" sz="1200" baseline="0"/>
            <a:t> referendum</a:t>
          </a:r>
          <a:endParaRPr lang="en-GB" sz="1200"/>
        </a:p>
      </cdr:txBody>
    </cdr:sp>
  </cdr:relSizeAnchor>
</c:userShapes>
</file>

<file path=ppt/drawings/drawing2.xml><?xml version="1.0" encoding="utf-8"?>
<c:userShapes xmlns:c="http://schemas.openxmlformats.org/drawingml/2006/chart">
  <cdr:relSizeAnchor xmlns:cdr="http://schemas.openxmlformats.org/drawingml/2006/chartDrawing">
    <cdr:from>
      <cdr:x>0.26752</cdr:x>
      <cdr:y>0.04265</cdr:y>
    </cdr:from>
    <cdr:to>
      <cdr:x>0.87903</cdr:x>
      <cdr:y>0.13712</cdr:y>
    </cdr:to>
    <cdr:sp macro="" textlink="">
      <cdr:nvSpPr>
        <cdr:cNvPr id="2" name="TextBox 1"/>
        <cdr:cNvSpPr txBox="1"/>
      </cdr:nvSpPr>
      <cdr:spPr>
        <a:xfrm xmlns:a="http://schemas.openxmlformats.org/drawingml/2006/main">
          <a:off x="674070" y="107463"/>
          <a:ext cx="1540810" cy="238034"/>
        </a:xfrm>
        <a:prstGeom xmlns:a="http://schemas.openxmlformats.org/drawingml/2006/main" prst="rect">
          <a:avLst/>
        </a:prstGeom>
        <a:solidFill xmlns:a="http://schemas.openxmlformats.org/drawingml/2006/main">
          <a:srgbClr val="FFFFFF">
            <a:alpha val="80000"/>
          </a:srgbClr>
        </a:solidFill>
      </cdr:spPr>
      <cdr:txBody>
        <a:bodyPr xmlns:a="http://schemas.openxmlformats.org/drawingml/2006/main" vertOverflow="clip" wrap="square" rtlCol="0"/>
        <a:lstStyle xmlns:a="http://schemas.openxmlformats.org/drawingml/2006/main"/>
        <a:p xmlns:a="http://schemas.openxmlformats.org/drawingml/2006/main">
          <a:r>
            <a:rPr lang="en-GB" sz="1000"/>
            <a:t>Total EU  r=.775,</a:t>
          </a:r>
          <a:r>
            <a:rPr lang="en-GB" sz="1000" baseline="0"/>
            <a:t> p=.014</a:t>
          </a:r>
          <a:endParaRPr lang="en-GB" sz="1000"/>
        </a:p>
      </cdr:txBody>
    </cdr:sp>
  </cdr:relSizeAnchor>
</c:userShapes>
</file>

<file path=ppt/drawings/drawing3.xml><?xml version="1.0" encoding="utf-8"?>
<c:userShapes xmlns:c="http://schemas.openxmlformats.org/drawingml/2006/chart">
  <cdr:relSizeAnchor xmlns:cdr="http://schemas.openxmlformats.org/drawingml/2006/chartDrawing">
    <cdr:from>
      <cdr:x>0.09462</cdr:x>
      <cdr:y>0.03798</cdr:y>
    </cdr:from>
    <cdr:to>
      <cdr:x>0.64141</cdr:x>
      <cdr:y>0.13503</cdr:y>
    </cdr:to>
    <cdr:sp macro="" textlink="">
      <cdr:nvSpPr>
        <cdr:cNvPr id="2" name="TextBox 1"/>
        <cdr:cNvSpPr txBox="1"/>
      </cdr:nvSpPr>
      <cdr:spPr>
        <a:xfrm xmlns:a="http://schemas.openxmlformats.org/drawingml/2006/main">
          <a:off x="238415" y="95692"/>
          <a:ext cx="1377734" cy="244549"/>
        </a:xfrm>
        <a:prstGeom xmlns:a="http://schemas.openxmlformats.org/drawingml/2006/main" prst="rect">
          <a:avLst/>
        </a:prstGeom>
        <a:gradFill xmlns:a="http://schemas.openxmlformats.org/drawingml/2006/main" flip="none" rotWithShape="1">
          <a:gsLst>
            <a:gs pos="0">
              <a:schemeClr val="bg1"/>
            </a:gs>
            <a:gs pos="80000">
              <a:schemeClr val="bg1">
                <a:alpha val="17000"/>
              </a:schemeClr>
            </a:gs>
            <a:gs pos="100000">
              <a:srgbClr val="FFFFFF">
                <a:shade val="100000"/>
                <a:satMod val="115000"/>
              </a:srgbClr>
            </a:gs>
          </a:gsLst>
          <a:path path="circle">
            <a:fillToRect l="50000" t="50000" r="50000" b="50000"/>
          </a:path>
          <a:tileRect/>
        </a:gradFill>
      </cdr:spPr>
      <cdr:txBody>
        <a:bodyPr xmlns:a="http://schemas.openxmlformats.org/drawingml/2006/main" vertOverflow="clip" wrap="square" rtlCol="0"/>
        <a:lstStyle xmlns:a="http://schemas.openxmlformats.org/drawingml/2006/main"/>
        <a:p xmlns:a="http://schemas.openxmlformats.org/drawingml/2006/main">
          <a:r>
            <a:rPr lang="en-GB" sz="1000"/>
            <a:t>Poland   r=.782, p=.013</a:t>
          </a:r>
        </a:p>
      </cdr:txBody>
    </cdr:sp>
  </cdr:relSizeAnchor>
</c:userShapes>
</file>

<file path=ppt/drawings/drawing4.xml><?xml version="1.0" encoding="utf-8"?>
<c:userShapes xmlns:c="http://schemas.openxmlformats.org/drawingml/2006/chart">
  <cdr:relSizeAnchor xmlns:cdr="http://schemas.openxmlformats.org/drawingml/2006/chartDrawing">
    <cdr:from>
      <cdr:x>0.25318</cdr:x>
      <cdr:y>0.06356</cdr:y>
    </cdr:from>
    <cdr:to>
      <cdr:x>0.83552</cdr:x>
      <cdr:y>0.13925</cdr:y>
    </cdr:to>
    <cdr:sp macro="" textlink="">
      <cdr:nvSpPr>
        <cdr:cNvPr id="2" name="TextBox 1"/>
        <cdr:cNvSpPr txBox="1"/>
      </cdr:nvSpPr>
      <cdr:spPr>
        <a:xfrm xmlns:a="http://schemas.openxmlformats.org/drawingml/2006/main">
          <a:off x="637934" y="160150"/>
          <a:ext cx="1467314" cy="190723"/>
        </a:xfrm>
        <a:prstGeom xmlns:a="http://schemas.openxmlformats.org/drawingml/2006/main" prst="rect">
          <a:avLst/>
        </a:prstGeom>
        <a:solidFill xmlns:a="http://schemas.openxmlformats.org/drawingml/2006/main">
          <a:srgbClr val="FFFFFF">
            <a:alpha val="80000"/>
          </a:srgbClr>
        </a:solidFill>
      </cdr:spPr>
      <cdr:txBody>
        <a:bodyPr xmlns:a="http://schemas.openxmlformats.org/drawingml/2006/main" vertOverflow="clip" wrap="square" rtlCol="0"/>
        <a:lstStyle xmlns:a="http://schemas.openxmlformats.org/drawingml/2006/main"/>
        <a:p xmlns:a="http://schemas.openxmlformats.org/drawingml/2006/main">
          <a:r>
            <a:rPr lang="en-GB" sz="1000"/>
            <a:t>EU15*  r=.843, p=.004</a:t>
          </a:r>
        </a:p>
      </cdr:txBody>
    </cdr:sp>
  </cdr:relSizeAnchor>
</c:userShapes>
</file>

<file path=ppt/drawings/drawing5.xml><?xml version="1.0" encoding="utf-8"?>
<c:userShapes xmlns:c="http://schemas.openxmlformats.org/drawingml/2006/chart">
  <cdr:relSizeAnchor xmlns:cdr="http://schemas.openxmlformats.org/drawingml/2006/chartDrawing">
    <cdr:from>
      <cdr:x>0.26462</cdr:x>
      <cdr:y>0.05239</cdr:y>
    </cdr:from>
    <cdr:to>
      <cdr:x>0.85811</cdr:x>
      <cdr:y>0.15499</cdr:y>
    </cdr:to>
    <cdr:sp macro="" textlink="">
      <cdr:nvSpPr>
        <cdr:cNvPr id="2" name="TextBox 1"/>
        <cdr:cNvSpPr txBox="1"/>
      </cdr:nvSpPr>
      <cdr:spPr>
        <a:xfrm xmlns:a="http://schemas.openxmlformats.org/drawingml/2006/main">
          <a:off x="666751" y="132005"/>
          <a:ext cx="1495424" cy="258519"/>
        </a:xfrm>
        <a:prstGeom xmlns:a="http://schemas.openxmlformats.org/drawingml/2006/main" prst="rect">
          <a:avLst/>
        </a:prstGeom>
        <a:solidFill xmlns:a="http://schemas.openxmlformats.org/drawingml/2006/main">
          <a:srgbClr val="FFFFFF">
            <a:alpha val="80000"/>
          </a:srgbClr>
        </a:solidFill>
      </cdr:spPr>
      <cdr:txBody>
        <a:bodyPr xmlns:a="http://schemas.openxmlformats.org/drawingml/2006/main" vertOverflow="clip" wrap="square" rtlCol="0"/>
        <a:lstStyle xmlns:a="http://schemas.openxmlformats.org/drawingml/2006/main"/>
        <a:p xmlns:a="http://schemas.openxmlformats.org/drawingml/2006/main">
          <a:r>
            <a:rPr lang="en-GB" sz="1000"/>
            <a:t>Romania  r=.795, p=.010</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FBD195-041F-A9A0-1644-740C91990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7D01E07-BD6F-76A0-E2F3-6F9E834A0E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3203E3-7C81-41A5-A697-954FF252F964}" type="datetimeFigureOut">
              <a:rPr lang="en-GB" smtClean="0"/>
              <a:t>22/07/2024</a:t>
            </a:fld>
            <a:endParaRPr lang="en-GB"/>
          </a:p>
        </p:txBody>
      </p:sp>
      <p:sp>
        <p:nvSpPr>
          <p:cNvPr id="4" name="Footer Placeholder 3">
            <a:extLst>
              <a:ext uri="{FF2B5EF4-FFF2-40B4-BE49-F238E27FC236}">
                <a16:creationId xmlns:a16="http://schemas.microsoft.com/office/drawing/2014/main" id="{DDFBD701-2DB0-B4B2-C5BD-0490DCBA57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251DA51-44A7-C88C-C39E-6DA6922B2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050DA-C3C8-4D4F-9A52-26049FB521EA}" type="slidenum">
              <a:rPr lang="en-GB" smtClean="0"/>
              <a:t>‹#›</a:t>
            </a:fld>
            <a:endParaRPr lang="en-GB"/>
          </a:p>
        </p:txBody>
      </p:sp>
    </p:spTree>
    <p:extLst>
      <p:ext uri="{BB962C8B-B14F-4D97-AF65-F5344CB8AC3E}">
        <p14:creationId xmlns:p14="http://schemas.microsoft.com/office/powerpoint/2010/main" val="33681809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54BCB-1937-48CE-9F00-49B381FEB4E9}" type="datetimeFigureOut">
              <a:rPr lang="en-GB" smtClean="0"/>
              <a:t>22/07/2024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A333E-A95D-42FE-9CF0-D7FBE7CB01EA}" type="slidenum">
              <a:rPr lang="en-GB" smtClean="0"/>
              <a:t>‹#›</a:t>
            </a:fld>
            <a:endParaRPr lang="en-GB"/>
          </a:p>
        </p:txBody>
      </p:sp>
    </p:spTree>
    <p:extLst>
      <p:ext uri="{BB962C8B-B14F-4D97-AF65-F5344CB8AC3E}">
        <p14:creationId xmlns:p14="http://schemas.microsoft.com/office/powerpoint/2010/main" val="6114482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uyabel.com/post/animated-directional-chord-diagram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i.org/10.1038/s41597-019-0089-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uyabel.com/post/animated-directional-chord-diagram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i.org/10.1038/s41597-019-0089-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6750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98224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 This conception was rooted in pre-modern feudal principles that bound one to the land on which they lived through personal loyalty to the landowning nobleman or church, and was formalised through a 1608 ruling in the legal case of Calvin v. Smith – also known as the ‘Case of the </a:t>
            </a:r>
            <a:r>
              <a:rPr lang="en-GB" sz="900" dirty="0" err="1"/>
              <a:t>Postnati</a:t>
            </a:r>
            <a:r>
              <a:rPr lang="en-GB" sz="900" dirty="0"/>
              <a:t>’ or simply ‘Calvin’s Case’ – concerning whether someone born in Scotland after the ‘union of the crowns’ of 1603, when King James became the ruler of both Scotland and England, should be considered a subject in England. The ruling established that a person born within any territory held by the King of England owed allegiance to the Kind and should be considered his subject. The case provided judicial backing to the common law principle of </a:t>
            </a:r>
            <a:r>
              <a:rPr lang="en-GB" sz="900" dirty="0" err="1"/>
              <a:t>ius</a:t>
            </a:r>
            <a:r>
              <a:rPr lang="en-GB" sz="900" dirty="0"/>
              <a:t> soli (“law of the soil”) and proved immensely consequential for what was to become Britain’s imperial subjecthood (see Price, 1997).</a:t>
            </a:r>
          </a:p>
          <a:p>
            <a:pPr marL="171450" indent="-171450">
              <a:buFontTx/>
              <a:buChar char="-"/>
            </a:pPr>
            <a:r>
              <a:rPr lang="en-GB" sz="900" dirty="0"/>
              <a:t>British Empire nascent only in early 1600s; 1707 Union with Scotland; Plantation of Ulster (1609-1622) and political union with the Kingdom of Ireland only in 1800. </a:t>
            </a:r>
            <a:r>
              <a:rPr lang="en-GB" sz="1800" dirty="0">
                <a:effectLst/>
                <a:latin typeface="Times New Roman" panose="02020603050405020304" pitchFamily="18" charset="0"/>
                <a:ea typeface="SimSun" panose="02010600030101010101" pitchFamily="2" charset="-122"/>
              </a:rPr>
              <a:t>Virginia (US) became the first Crown Colony in </a:t>
            </a:r>
            <a:r>
              <a:rPr lang="en-GB" sz="1800" b="1" dirty="0">
                <a:effectLst/>
                <a:latin typeface="Times New Roman" panose="02020603050405020304" pitchFamily="18" charset="0"/>
                <a:ea typeface="SimSun" panose="02010600030101010101" pitchFamily="2" charset="-122"/>
              </a:rPr>
              <a:t>1624</a:t>
            </a:r>
            <a:r>
              <a:rPr lang="en-GB" sz="1800" dirty="0">
                <a:effectLst/>
                <a:latin typeface="Times New Roman" panose="02020603050405020304" pitchFamily="18" charset="0"/>
                <a:ea typeface="SimSun" panose="02010600030101010101" pitchFamily="2" charset="-122"/>
              </a:rPr>
              <a:t>, the East India Company first foothold on the Indian subcontinent in 1611 and nationalised by the British Crown in 1858.</a:t>
            </a:r>
          </a:p>
          <a:p>
            <a:r>
              <a:rPr lang="en-GB" sz="900" dirty="0"/>
              <a:t>- ‘imperial naturalisation’: subjects naturalised in the United Kingdom who enjoyed subject status throughout the Empire </a:t>
            </a:r>
          </a:p>
          <a:p>
            <a:r>
              <a:rPr lang="en-GB" sz="900" dirty="0"/>
              <a:t>vs.</a:t>
            </a:r>
          </a:p>
          <a:p>
            <a:r>
              <a:rPr lang="en-GB" sz="900" dirty="0"/>
              <a:t>‘local naturalisation’: those naturalised in a colony who enjoyed subject status only under that colonial administration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 Precedent: Scots born before 1603 (so still foreigners in England following Calvin’s Case) who moved to Ireland and were collectively naturalised by the Irish Parliament in 1635 should not be considered English subjects because Ireland was subordinate in law to England and therefore decisions taken by its local parliament have only local authority </a:t>
            </a:r>
          </a:p>
          <a:p>
            <a:endParaRPr lang="en-GB" sz="900" dirty="0"/>
          </a:p>
          <a:p>
            <a:pPr marL="171450" indent="-171450">
              <a:buFontTx/>
              <a:buChar char="-"/>
            </a:pPr>
            <a:endParaRPr lang="en-GB" sz="900" dirty="0"/>
          </a:p>
        </p:txBody>
      </p:sp>
    </p:spTree>
    <p:extLst>
      <p:ext uri="{BB962C8B-B14F-4D97-AF65-F5344CB8AC3E}">
        <p14:creationId xmlns:p14="http://schemas.microsoft.com/office/powerpoint/2010/main" val="2813838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0340" algn="just">
              <a:lnSpc>
                <a:spcPct val="115000"/>
              </a:lnSpc>
            </a:pPr>
            <a:r>
              <a:rPr lang="en-GB" sz="900" dirty="0"/>
              <a:t>- 1914 Act: </a:t>
            </a:r>
            <a:r>
              <a:rPr lang="en-GB" sz="1800" dirty="0">
                <a:effectLst/>
                <a:latin typeface="Times New Roman" panose="02020603050405020304" pitchFamily="18" charset="0"/>
                <a:ea typeface="SimSun" panose="02010600030101010101" pitchFamily="2" charset="-122"/>
              </a:rPr>
              <a:t>enshrined in the letter of the law the common practice of considering as a ‘natural-born British subject’ anyone, or a descendant in the male line of someone, ‘born within His Majesty's dominions and allegiance’, with some few exceptions. It further set our criteria for the ‘imperial naturalisation’ of foreigners, however, that part of the Act would only apply in the Dominions if they chose to adopt it in their own legislatures. The Act also explicitly specified that it should not affect any laws already in force in the Dominions, ‘or prevent any such Legislature or Government from treating differently different classes of British subjects’ (</a:t>
            </a:r>
            <a:r>
              <a:rPr lang="en-GB" sz="1800" i="1" dirty="0">
                <a:effectLst/>
                <a:latin typeface="Times New Roman" panose="02020603050405020304" pitchFamily="18" charset="0"/>
                <a:ea typeface="SimSun" panose="02010600030101010101" pitchFamily="2" charset="-122"/>
              </a:rPr>
              <a:t>British Nationality and Status of Aliens Act 1914</a:t>
            </a:r>
            <a:r>
              <a:rPr lang="en-GB" sz="1800" dirty="0">
                <a:effectLst/>
                <a:latin typeface="Times New Roman" panose="02020603050405020304" pitchFamily="18" charset="0"/>
                <a:ea typeface="SimSun" panose="02010600030101010101" pitchFamily="2" charset="-122"/>
              </a:rPr>
              <a:t>, 7 August 1914, 26(1)). This included ‘the power of exclusion of British subjects if of a particular colour or a particular race’ (Imperial Conference, 1911: 254; see also fn. 11 below).</a:t>
            </a:r>
          </a:p>
          <a:p>
            <a:pPr marL="180340" indent="-180340" algn="just"/>
            <a:r>
              <a:rPr lang="en-GB" sz="1800" dirty="0">
                <a:effectLst/>
                <a:latin typeface="Times New Roman" panose="02020603050405020304" pitchFamily="18" charset="0"/>
                <a:ea typeface="SimSun" panose="02010600030101010101" pitchFamily="2" charset="-122"/>
              </a:rPr>
              <a:t>The compromise arrangements of the 1914 Act achieved little if anything in the way of reaffirming the indivisibility of British imperial subjecthood, or at any rate it fell well short of UK Home Secretary Winston Churchill’s interpretation of the endeavour as one ‘of securing a uniform and world-wide status of British citizenship which shall protect the holder of that certificate wherever he may be’ (Imperial Conference, 1911: 256). Its shortcomings, however, were not a great concern to Britain for several reasons. </a:t>
            </a:r>
          </a:p>
          <a:p>
            <a:pPr marL="180340" indent="-180340" algn="just"/>
            <a:r>
              <a:rPr lang="en-GB" sz="1800" dirty="0">
                <a:effectLst/>
                <a:latin typeface="Times New Roman" panose="02020603050405020304" pitchFamily="18" charset="0"/>
                <a:ea typeface="SimSun" panose="02010600030101010101" pitchFamily="2" charset="-122"/>
              </a:rPr>
              <a:t>1948: The main reason why the concept of ‘citizenship’ had to be introduced at all was not any careful jurisprudential deliberation or committed reformist intent, but ‘[b]</a:t>
            </a:r>
            <a:r>
              <a:rPr lang="en-GB" sz="1800" dirty="0" err="1">
                <a:effectLst/>
                <a:latin typeface="Times New Roman" panose="02020603050405020304" pitchFamily="18" charset="0"/>
                <a:ea typeface="SimSun" panose="02010600030101010101" pitchFamily="2" charset="-122"/>
              </a:rPr>
              <a:t>ecause</a:t>
            </a:r>
            <a:r>
              <a:rPr lang="en-GB" sz="1800" dirty="0">
                <a:effectLst/>
                <a:latin typeface="Times New Roman" panose="02020603050405020304" pitchFamily="18" charset="0"/>
                <a:ea typeface="SimSun" panose="02010600030101010101" pitchFamily="2" charset="-122"/>
              </a:rPr>
              <a:t> the Dominions are insisting that we shall not be in a different position (…), or what might be thought to be in a superior position, from them. They say, “We are going to create citizens. You create citizens. And then the sum total of all citizens, so created will be British subjects.”’ (HL Deb, 11 May 1948, col. 785). The Act introduced two significant novelties. On the one hand, it established the status of ‘citizenship of the United Kingdom and Colonies’ to complement the citizenships being offered by the other Dominions; on the other hand, sensitive to the fact that not everyone in the Dominions care to define themselves as either ‘British’ or ‘subject’, it stipulated that ‘the expression “British subject” and the expression “Commonwealth citizen” shall have the same meaning’ in the present as well as any other past or future Act of Parliament (</a:t>
            </a:r>
            <a:r>
              <a:rPr lang="en-GB" sz="1800" i="1" dirty="0">
                <a:effectLst/>
                <a:latin typeface="Times New Roman" panose="02020603050405020304" pitchFamily="18" charset="0"/>
                <a:ea typeface="SimSun" panose="02010600030101010101" pitchFamily="2" charset="-122"/>
              </a:rPr>
              <a:t>British Nationality Act 1948</a:t>
            </a:r>
            <a:r>
              <a:rPr lang="en-GB" sz="1800" dirty="0">
                <a:effectLst/>
                <a:latin typeface="Times New Roman" panose="02020603050405020304" pitchFamily="18" charset="0"/>
                <a:ea typeface="SimSun" panose="02010600030101010101" pitchFamily="2" charset="-122"/>
              </a:rPr>
              <a:t>, 30 July 1948, 1(2)). These two new additions to the legal vocabulary highlight that the concept of citizenship emerging in British law for the first time was still weakly defined and transitory in character.</a:t>
            </a:r>
          </a:p>
          <a:p>
            <a:pPr marL="285750" indent="-285750" algn="just">
              <a:buFontTx/>
              <a:buChar char="-"/>
            </a:pPr>
            <a:r>
              <a:rPr lang="en-GB" sz="1800" dirty="0">
                <a:effectLst/>
                <a:latin typeface="Times New Roman" panose="02020603050405020304" pitchFamily="18" charset="0"/>
                <a:ea typeface="SimSun" panose="02010600030101010101" pitchFamily="2" charset="-122"/>
              </a:rPr>
              <a:t>HMT Empire Windrush – the ship that had all the potential to become a symbol of victory over Nazi atrocities but instead became the symbol of post-war immigration – docked at Tilbury with its five-hundred or so Caribbean migrants on 21 June 1948 whilst the British Nationality Bill was still undergoing its second reading in Parliament. While it was not unnoticed without some concern by parliamentarians and the government, the incident did not leave its print on the debates over the Bill. Potential migration from the colonies was discussed mainly hypothetically in connection to concerns that citizens of the Dominions may end up with fewer rights if they were to resettle in the UK compared to colonial subjects who would already be local citizens of the ‘United Kingdom and Colonies’ upon arrival.</a:t>
            </a:r>
          </a:p>
          <a:p>
            <a:pPr marL="285750" indent="-285750" algn="just">
              <a:buFontTx/>
              <a:buChar char="-"/>
            </a:pPr>
            <a:r>
              <a:rPr lang="en-GB" sz="1800" dirty="0">
                <a:effectLst/>
                <a:latin typeface="Times New Roman" panose="02020603050405020304" pitchFamily="18" charset="0"/>
                <a:ea typeface="SimSun" panose="02010600030101010101" pitchFamily="2" charset="-122"/>
              </a:rPr>
              <a:t>over the next decade almost half a million ‘citizens of the United Kingdom and Colonies’ settled in the UK </a:t>
            </a:r>
            <a:endParaRPr lang="en-GB"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353317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2964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06741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56595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63594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72665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98785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321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4140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85296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67962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25452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24371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9399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18901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SimSun" panose="02010600030101010101" pitchFamily="2" charset="-122"/>
              </a:rPr>
              <a:t>- The ‘migration reasons’ predictor was a composite measurement derived using a Principal Components Analysis (PCA) run on seven items in a question bloc that measured respondents’ reasons for moving to the UK instead of another EU country. The items were: (1) Higher wages, (2) Better business opportunities, (3) More jobs available, (4) Better schooling for your children, (5) Better medical care, (6) More political/civic freedom, and (7) Better social benefits. The individual items were measured on a scale of 1 (not at all important) to 5 (very important), with an additional option of ‘Not true of UK,’ which was recoded as 1 (not at all important) for the PCA analysis. Conceptually, items 1–3 were conceived to denote economic reasons, items 4 and 9 educational reasons, and items 5–8 and 10 reflect social, political and personal motivations. Two components were extracted and retained, with social-political reasons loading strongly on the first component and economic-career reasons having high loadings on the second. For further analyses, a scale of 0 to 16 was constructed summing the four constituent items of the ‘socio-political reasons’ component. A binary variable was created by coding scale scores of 12 or greater as ‘important’ and scores lower than 12 as ‘less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SimSun" panose="02010600030101010101" pitchFamily="2" charset="-122"/>
              </a:rPr>
              <a:t>- The effect of anxiety about the EU referendum: </a:t>
            </a:r>
            <a:r>
              <a:rPr lang="en-GB" sz="1800" dirty="0">
                <a:effectLst/>
                <a:latin typeface="Times New Roman" panose="02020603050405020304" pitchFamily="18" charset="0"/>
                <a:ea typeface="Calibri" panose="020F0502020204030204" pitchFamily="34" charset="0"/>
              </a:rPr>
              <a:t>This measure was derived from yet another two survey questions: one about the perceived likelihood of a Brexit outcome in the EU Referendum, and another about the expected personal effects of a Brexit vote. Brexit anxiety, as used in the analysis, reflects the attitude of those who felt that there was at least ‘an equal probability’ of a vote in support of leaving the European Union, while at the same time considering that a possible Brexit would have a ‘very negative’ or ‘somewhat negative’ effect on their lives and the lives of their family members. 74% of the respondents in the sample considered that there was at least an equal likelihood that the referendum result would support the UK’s exit from the EU, with almost a quarter considering it ‘more’ or ‘very’ likely; probably a much higher proportion than what could have been recorded among professional political scientists at the time. For 70%, such an outcome would have had at least a ‘somewhat negative’ impact on their lives. All in all, 45% of the sample respondents felt ‘anxious’ about Brexit as defined above.</a:t>
            </a:r>
          </a:p>
          <a:p>
            <a:endParaRPr lang="en-GB" dirty="0"/>
          </a:p>
        </p:txBody>
      </p:sp>
    </p:spTree>
    <p:extLst>
      <p:ext uri="{BB962C8B-B14F-4D97-AF65-F5344CB8AC3E}">
        <p14:creationId xmlns:p14="http://schemas.microsoft.com/office/powerpoint/2010/main" val="1997491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45922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19210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58103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6762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83250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49534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039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New Roman" panose="02020603050405020304" pitchFamily="18" charset="0"/>
                <a:ea typeface="SimSun" panose="02010600030101010101" pitchFamily="2" charset="-122"/>
              </a:rPr>
              <a:t>There is a deeply ingrained conceptual tension between citizenship as a legal status and bundle of identities associated with spatially and temporally defined socio-legal categories, and geographical mobility as a force that works against these categorisations and moorings. The paradox of this tension is that both citizenship and mobility have simultaneously expanded their social significance and ubiquity during the past three decades, both empirically – as the combined effect of globally increasing numbers of international migrants (de Haas, Castles, and Miller, 2020) and the increasing acceptance of dual citizenship worldwide (</a:t>
            </a:r>
            <a:r>
              <a:rPr lang="en-GB" dirty="0" err="1">
                <a:effectLst/>
                <a:latin typeface="Times New Roman" panose="02020603050405020304" pitchFamily="18" charset="0"/>
                <a:ea typeface="SimSun" panose="02010600030101010101" pitchFamily="2" charset="-122"/>
              </a:rPr>
              <a:t>Vink</a:t>
            </a:r>
            <a:r>
              <a:rPr lang="en-GB" dirty="0">
                <a:effectLst/>
                <a:latin typeface="Times New Roman" panose="02020603050405020304" pitchFamily="18" charset="0"/>
                <a:ea typeface="SimSun" panose="02010600030101010101" pitchFamily="2" charset="-122"/>
              </a:rPr>
              <a:t> et al., 2019) – and in terms of academic interest ­– as shown by the institutionalisation and flourishing of research fields and approaches such as ‘citizenship studies’ (Turner, 1997) and ‘mobilities studies’ (</a:t>
            </a:r>
            <a:r>
              <a:rPr lang="en-GB" dirty="0" err="1">
                <a:effectLst/>
                <a:latin typeface="Times New Roman" panose="02020603050405020304" pitchFamily="18" charset="0"/>
                <a:ea typeface="SimSun" panose="02010600030101010101" pitchFamily="2" charset="-122"/>
              </a:rPr>
              <a:t>Hannam</a:t>
            </a:r>
            <a:r>
              <a:rPr lang="en-GB" dirty="0">
                <a:effectLst/>
                <a:latin typeface="Times New Roman" panose="02020603050405020304" pitchFamily="18" charset="0"/>
                <a:ea typeface="SimSun" panose="02010600030101010101" pitchFamily="2" charset="-122"/>
              </a:rPr>
              <a:t>, Sheller, and </a:t>
            </a:r>
            <a:r>
              <a:rPr lang="en-GB" dirty="0" err="1">
                <a:effectLst/>
                <a:latin typeface="Times New Roman" panose="02020603050405020304" pitchFamily="18" charset="0"/>
                <a:ea typeface="SimSun" panose="02010600030101010101" pitchFamily="2" charset="-122"/>
              </a:rPr>
              <a:t>Urry</a:t>
            </a:r>
            <a:r>
              <a:rPr lang="en-GB" dirty="0">
                <a:effectLst/>
                <a:latin typeface="Times New Roman" panose="02020603050405020304" pitchFamily="18" charset="0"/>
                <a:ea typeface="SimSun" panose="02010600030101010101" pitchFamily="2" charset="-122"/>
              </a:rPr>
              <a:t>, 2006). This is due precisely to the various ways in which mobility and citizenship have been seen to interconnect and redefine each other.</a:t>
            </a:r>
          </a:p>
          <a:p>
            <a:endParaRPr lang="en-GB" sz="1000" dirty="0"/>
          </a:p>
          <a:p>
            <a:endParaRPr lang="en-GB" sz="1000" dirty="0"/>
          </a:p>
        </p:txBody>
      </p:sp>
    </p:spTree>
    <p:extLst>
      <p:ext uri="{BB962C8B-B14F-4D97-AF65-F5344CB8AC3E}">
        <p14:creationId xmlns:p14="http://schemas.microsoft.com/office/powerpoint/2010/main" val="370816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Brubaker 1992: </a:t>
            </a:r>
            <a:r>
              <a:rPr lang="en-GB" sz="1200" dirty="0">
                <a:effectLst/>
                <a:latin typeface="Times New Roman" panose="02020603050405020304" pitchFamily="18" charset="0"/>
                <a:ea typeface="SimSun" panose="02010600030101010101" pitchFamily="2" charset="-122"/>
              </a:rPr>
              <a:t>“Every state claims to be the state of, and for, a particular, bounded citizenry, usually conceived as a 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SimSun" panose="02010600030101010101" pitchFamily="2" charset="-122"/>
              </a:rPr>
              <a:t>- </a:t>
            </a:r>
            <a:r>
              <a:rPr lang="en-GB" sz="1800" dirty="0">
                <a:effectLst/>
                <a:latin typeface="Times New Roman" panose="02020603050405020304" pitchFamily="18" charset="0"/>
                <a:ea typeface="SimSun" panose="02010600030101010101" pitchFamily="2" charset="-122"/>
              </a:rPr>
              <a:t>The lasting strength of Brubaker’s analysis lies in the deep socio-historical contextualisation of contemporary citizenship, which he sees as shaped by long traditions and ideologies of nationhood. By tying apparently legalistic concepts to rich histories of nation-building, Brubaker has also shown that ‘citizenship is not simply a legal formula; it is an increasingly salient social and cultural fact’ (Brubaker, 1992: 23), and as such of central importance for sociological investigation.</a:t>
            </a:r>
          </a:p>
          <a:p>
            <a:endParaRPr lang="en-GB" dirty="0"/>
          </a:p>
          <a:p>
            <a:r>
              <a:rPr lang="en-GB" dirty="0"/>
              <a:t>Turner 1992: </a:t>
            </a:r>
            <a:r>
              <a:rPr lang="en-GB" dirty="0">
                <a:latin typeface="Times New Roman" panose="02020603050405020304" pitchFamily="18" charset="0"/>
                <a:ea typeface="SimSun" panose="02010600030101010101" pitchFamily="2" charset="-122"/>
              </a:rPr>
              <a:t>a sociological model of citizenship along two axes: (1) public and private definitions of moral activity in terms of the creation of a public space of political activity, and (2) active and passive forms of citizenship in terms of whether the citizen is conceptualized as merely a subject of an absolute authority or as an active political agent.</a:t>
            </a:r>
          </a:p>
          <a:p>
            <a:r>
              <a:rPr lang="en-GB" dirty="0"/>
              <a:t>“Following the work of Barrington Moore (1966), the different routes towards modern polities have distinctive consequences for the character of citizenship” (Turner 1992: 56) – both Turner and Brubaker build on the </a:t>
            </a:r>
            <a:r>
              <a:rPr lang="en-GB" dirty="0" err="1"/>
              <a:t>Moorian</a:t>
            </a:r>
            <a:r>
              <a:rPr lang="en-GB" dirty="0"/>
              <a:t> tradition.</a:t>
            </a:r>
          </a:p>
          <a:p>
            <a:endParaRPr lang="en-GB" dirty="0"/>
          </a:p>
        </p:txBody>
      </p:sp>
    </p:spTree>
    <p:extLst>
      <p:ext uri="{BB962C8B-B14F-4D97-AF65-F5344CB8AC3E}">
        <p14:creationId xmlns:p14="http://schemas.microsoft.com/office/powerpoint/2010/main" val="247585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development building on the comparative tradition has been the development – as of late – of larger-scale comparative datasets. still focused primarily on “Western” European and Anglophone countries, but increasingly global in ambitions and coverage.</a:t>
            </a:r>
          </a:p>
          <a:p>
            <a:endParaRPr lang="en-GB" dirty="0"/>
          </a:p>
        </p:txBody>
      </p:sp>
    </p:spTree>
    <p:extLst>
      <p:ext uri="{BB962C8B-B14F-4D97-AF65-F5344CB8AC3E}">
        <p14:creationId xmlns:p14="http://schemas.microsoft.com/office/powerpoint/2010/main" val="1165935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New Roman" panose="02020603050405020304" pitchFamily="18" charset="0"/>
                <a:ea typeface="SimSun" panose="02010600030101010101" pitchFamily="2" charset="-122"/>
              </a:rPr>
              <a:t>There is a deeply ingrained conceptual tension between citizenship as a legal status and bundle of identities associated with spatially and temporally defined socio-legal categories, and geographical mobility as a force that works against these categorisations and moorings. The paradox of this tension is that both citizenship and mobility have simultaneously expanded their social significance and ubiquity during the past three decades, both empirically – as the combined effect of globally increasing numbers of international migrants (de Haas, Castles, and Miller, 2020) and the increasing acceptance of dual citizenship worldwide (</a:t>
            </a:r>
            <a:r>
              <a:rPr lang="en-GB" dirty="0" err="1">
                <a:effectLst/>
                <a:latin typeface="Times New Roman" panose="02020603050405020304" pitchFamily="18" charset="0"/>
                <a:ea typeface="SimSun" panose="02010600030101010101" pitchFamily="2" charset="-122"/>
              </a:rPr>
              <a:t>Vink</a:t>
            </a:r>
            <a:r>
              <a:rPr lang="en-GB" dirty="0">
                <a:effectLst/>
                <a:latin typeface="Times New Roman" panose="02020603050405020304" pitchFamily="18" charset="0"/>
                <a:ea typeface="SimSun" panose="02010600030101010101" pitchFamily="2" charset="-122"/>
              </a:rPr>
              <a:t> et al., 2019) – and in terms of academic interest ­– as shown by the institutionalisation and flourishing of research fields and approaches such as ‘citizenship studies’ (Turner, 1997) and ‘mobilities studies’ (</a:t>
            </a:r>
            <a:r>
              <a:rPr lang="en-GB" dirty="0" err="1">
                <a:effectLst/>
                <a:latin typeface="Times New Roman" panose="02020603050405020304" pitchFamily="18" charset="0"/>
                <a:ea typeface="SimSun" panose="02010600030101010101" pitchFamily="2" charset="-122"/>
              </a:rPr>
              <a:t>Hannam</a:t>
            </a:r>
            <a:r>
              <a:rPr lang="en-GB" dirty="0">
                <a:effectLst/>
                <a:latin typeface="Times New Roman" panose="02020603050405020304" pitchFamily="18" charset="0"/>
                <a:ea typeface="SimSun" panose="02010600030101010101" pitchFamily="2" charset="-122"/>
              </a:rPr>
              <a:t>, Sheller, and </a:t>
            </a:r>
            <a:r>
              <a:rPr lang="en-GB" dirty="0" err="1">
                <a:effectLst/>
                <a:latin typeface="Times New Roman" panose="02020603050405020304" pitchFamily="18" charset="0"/>
                <a:ea typeface="SimSun" panose="02010600030101010101" pitchFamily="2" charset="-122"/>
              </a:rPr>
              <a:t>Urry</a:t>
            </a:r>
            <a:r>
              <a:rPr lang="en-GB" dirty="0">
                <a:effectLst/>
                <a:latin typeface="Times New Roman" panose="02020603050405020304" pitchFamily="18" charset="0"/>
                <a:ea typeface="SimSun" panose="02010600030101010101" pitchFamily="2" charset="-122"/>
              </a:rPr>
              <a:t>, 2006). This is due precisely to the various ways in which mobility and citizenship have been seen to interconnect and redefine each other.</a:t>
            </a:r>
          </a:p>
          <a:p>
            <a:endParaRPr lang="en-GB" sz="1000" dirty="0"/>
          </a:p>
          <a:p>
            <a:endParaRPr lang="en-GB" sz="1000" dirty="0"/>
          </a:p>
        </p:txBody>
      </p:sp>
    </p:spTree>
    <p:extLst>
      <p:ext uri="{BB962C8B-B14F-4D97-AF65-F5344CB8AC3E}">
        <p14:creationId xmlns:p14="http://schemas.microsoft.com/office/powerpoint/2010/main" val="3068168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bilateral migration data visualisation using chord diagrams, see: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effectLst/>
              </a:rPr>
              <a:t>Abel, Guy. 2018. “R Code for Animated Chord Diagrams.” </a:t>
            </a:r>
            <a:r>
              <a:rPr lang="en-GB" i="1" dirty="0" err="1">
                <a:effectLst/>
              </a:rPr>
              <a:t>Guyabel.Com</a:t>
            </a:r>
            <a:r>
              <a:rPr lang="en-GB" dirty="0">
                <a:effectLst/>
              </a:rPr>
              <a:t>. </a:t>
            </a:r>
            <a:r>
              <a:rPr lang="en-GB" dirty="0">
                <a:effectLst/>
                <a:hlinkClick r:id="rId3"/>
              </a:rPr>
              <a:t>https://guyabel.com/post/animated-directional-chord-diagrams/</a:t>
            </a:r>
            <a:r>
              <a:rPr lang="en-GB" dirty="0">
                <a:effectLst/>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effectLst/>
              </a:rPr>
              <a:t>Abel, Guy J., and Joel E. Cohen. 2019. “Bilateral International Migration Flow Estimates for 200 Countries.” </a:t>
            </a:r>
            <a:r>
              <a:rPr lang="en-GB" i="1" dirty="0">
                <a:effectLst/>
              </a:rPr>
              <a:t>Scientific Data</a:t>
            </a:r>
            <a:r>
              <a:rPr lang="en-GB" dirty="0">
                <a:effectLst/>
              </a:rPr>
              <a:t> 6 (1). Nature Publishing Group: 82. doi:</a:t>
            </a:r>
            <a:r>
              <a:rPr lang="en-GB" dirty="0">
                <a:effectLst/>
                <a:hlinkClick r:id="rId4"/>
              </a:rPr>
              <a:t>10.1038/s41597-019-0089-3</a:t>
            </a:r>
            <a:r>
              <a:rPr lang="en-GB" dirty="0">
                <a:effectLst/>
              </a:rPr>
              <a:t>.</a:t>
            </a:r>
          </a:p>
          <a:p>
            <a:pPr marL="171450" indent="-171450">
              <a:buFontTx/>
              <a:buChar char="-"/>
            </a:pPr>
            <a:endParaRPr lang="en-GB" dirty="0"/>
          </a:p>
        </p:txBody>
      </p:sp>
    </p:spTree>
    <p:extLst>
      <p:ext uri="{BB962C8B-B14F-4D97-AF65-F5344CB8AC3E}">
        <p14:creationId xmlns:p14="http://schemas.microsoft.com/office/powerpoint/2010/main" val="2534418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bilateral migration data visualisation using chord diagrams, see: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effectLst/>
              </a:rPr>
              <a:t>Abel, Guy. 2018. “R Code for Animated Chord Diagrams.” </a:t>
            </a:r>
            <a:r>
              <a:rPr lang="en-GB" i="1" dirty="0" err="1">
                <a:effectLst/>
              </a:rPr>
              <a:t>Guyabel.Com</a:t>
            </a:r>
            <a:r>
              <a:rPr lang="en-GB" dirty="0">
                <a:effectLst/>
              </a:rPr>
              <a:t>. </a:t>
            </a:r>
            <a:r>
              <a:rPr lang="en-GB" dirty="0">
                <a:effectLst/>
                <a:hlinkClick r:id="rId3"/>
              </a:rPr>
              <a:t>https://guyabel.com/post/animated-directional-chord-diagrams/</a:t>
            </a:r>
            <a:r>
              <a:rPr lang="en-GB" dirty="0">
                <a:effectLst/>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effectLst/>
              </a:rPr>
              <a:t>Abel, Guy J., and Joel E. Cohen. 2019. “Bilateral International Migration Flow Estimates for 200 Countries.” </a:t>
            </a:r>
            <a:r>
              <a:rPr lang="en-GB" i="1" dirty="0">
                <a:effectLst/>
              </a:rPr>
              <a:t>Scientific Data</a:t>
            </a:r>
            <a:r>
              <a:rPr lang="en-GB" dirty="0">
                <a:effectLst/>
              </a:rPr>
              <a:t> 6 (1). Nature Publishing Group: 82. doi:</a:t>
            </a:r>
            <a:r>
              <a:rPr lang="en-GB" dirty="0">
                <a:effectLst/>
                <a:hlinkClick r:id="rId4"/>
              </a:rPr>
              <a:t>10.1038/s41597-019-0089-3</a:t>
            </a:r>
            <a:r>
              <a:rPr lang="en-GB" dirty="0">
                <a:effectLst/>
              </a:rPr>
              <a:t>.</a:t>
            </a:r>
          </a:p>
          <a:p>
            <a:pPr marL="171450" indent="-171450">
              <a:buFontTx/>
              <a:buChar char="-"/>
            </a:pPr>
            <a:endParaRPr lang="en-GB" dirty="0"/>
          </a:p>
        </p:txBody>
      </p:sp>
    </p:spTree>
    <p:extLst>
      <p:ext uri="{BB962C8B-B14F-4D97-AF65-F5344CB8AC3E}">
        <p14:creationId xmlns:p14="http://schemas.microsoft.com/office/powerpoint/2010/main" val="6659772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github.com/CGMoreh" TargetMode="Externa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hyperlink" Target="https://www.chrismoreh.com/" TargetMode="External"/><Relationship Id="rId12" Type="http://schemas.openxmlformats.org/officeDocument/2006/relationships/image" Target="../media/image5.png"/><Relationship Id="rId2" Type="http://schemas.openxmlformats.org/officeDocument/2006/relationships/hyperlink" Target="https://www.ncl.ac.uk/gps/staff/profile/chrismoreh.html" TargetMode="External"/><Relationship Id="rId1" Type="http://schemas.openxmlformats.org/officeDocument/2006/relationships/slideMaster" Target="../slideMasters/slideMaster1.xml"/><Relationship Id="rId6" Type="http://schemas.openxmlformats.org/officeDocument/2006/relationships/hyperlink" Target="mailto:chris.moreh@ncl.ac.uk" TargetMode="External"/><Relationship Id="rId11" Type="http://schemas.openxmlformats.org/officeDocument/2006/relationships/image" Target="../media/image4.png"/><Relationship Id="rId5" Type="http://schemas.openxmlformats.org/officeDocument/2006/relationships/image" Target="../media/image3.svg"/><Relationship Id="rId15" Type="http://schemas.openxmlformats.org/officeDocument/2006/relationships/image" Target="../media/image8.png"/><Relationship Id="rId10" Type="http://schemas.openxmlformats.org/officeDocument/2006/relationships/hyperlink" Target="https://www.linkedin.com/in/cgm-phd/" TargetMode="External"/><Relationship Id="rId4" Type="http://schemas.openxmlformats.org/officeDocument/2006/relationships/image" Target="../media/image2.png"/><Relationship Id="rId9" Type="http://schemas.openxmlformats.org/officeDocument/2006/relationships/hyperlink" Target="https://twitter.com/cgmoreh" TargetMode="External"/><Relationship Id="rId1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svg"/><Relationship Id="rId21" Type="http://schemas.openxmlformats.org/officeDocument/2006/relationships/image" Target="../media/image29.svg"/><Relationship Id="rId34" Type="http://schemas.openxmlformats.org/officeDocument/2006/relationships/image" Target="../media/image42.png"/><Relationship Id="rId7" Type="http://schemas.openxmlformats.org/officeDocument/2006/relationships/image" Target="../media/image15.sv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svg"/><Relationship Id="rId41" Type="http://schemas.openxmlformats.org/officeDocument/2006/relationships/image" Target="../media/image49.sv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svg"/><Relationship Id="rId40" Type="http://schemas.openxmlformats.org/officeDocument/2006/relationships/image" Target="../media/image48.pn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sv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svg"/><Relationship Id="rId31" Type="http://schemas.openxmlformats.org/officeDocument/2006/relationships/image" Target="../media/image39.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svg"/><Relationship Id="rId30" Type="http://schemas.openxmlformats.org/officeDocument/2006/relationships/image" Target="../media/image38.png"/><Relationship Id="rId35" Type="http://schemas.openxmlformats.org/officeDocument/2006/relationships/image" Target="../media/image43.svg"/><Relationship Id="rId8" Type="http://schemas.openxmlformats.org/officeDocument/2006/relationships/image" Target="../media/image16.png"/><Relationship Id="rId3" Type="http://schemas.openxmlformats.org/officeDocument/2006/relationships/image" Target="../media/image11.sv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33.svg"/><Relationship Id="rId33" Type="http://schemas.openxmlformats.org/officeDocument/2006/relationships/image" Target="../media/image41.svg"/><Relationship Id="rId38" Type="http://schemas.openxmlformats.org/officeDocument/2006/relationships/image" Target="../media/image4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svg"/><Relationship Id="rId7"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svg"/><Relationship Id="rId18" Type="http://schemas.openxmlformats.org/officeDocument/2006/relationships/image" Target="../media/image20.png"/><Relationship Id="rId3" Type="http://schemas.openxmlformats.org/officeDocument/2006/relationships/image" Target="../media/image11.svg"/><Relationship Id="rId21" Type="http://schemas.openxmlformats.org/officeDocument/2006/relationships/image" Target="../media/image13.svg"/><Relationship Id="rId7" Type="http://schemas.openxmlformats.org/officeDocument/2006/relationships/image" Target="../media/image15.svg"/><Relationship Id="rId12" Type="http://schemas.openxmlformats.org/officeDocument/2006/relationships/image" Target="../media/image26.png"/><Relationship Id="rId17" Type="http://schemas.openxmlformats.org/officeDocument/2006/relationships/image" Target="../media/image29.svg"/><Relationship Id="rId2" Type="http://schemas.openxmlformats.org/officeDocument/2006/relationships/image" Target="../media/image10.png"/><Relationship Id="rId16" Type="http://schemas.openxmlformats.org/officeDocument/2006/relationships/image" Target="../media/image28.png"/><Relationship Id="rId20"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23.svg"/><Relationship Id="rId15" Type="http://schemas.openxmlformats.org/officeDocument/2006/relationships/image" Target="../media/image19.svg"/><Relationship Id="rId10" Type="http://schemas.openxmlformats.org/officeDocument/2006/relationships/image" Target="../media/image16.png"/><Relationship Id="rId19" Type="http://schemas.openxmlformats.org/officeDocument/2006/relationships/image" Target="../media/image21.svg"/><Relationship Id="rId4" Type="http://schemas.openxmlformats.org/officeDocument/2006/relationships/image" Target="../media/image22.png"/><Relationship Id="rId9" Type="http://schemas.openxmlformats.org/officeDocument/2006/relationships/image" Target="../media/image25.svg"/><Relationship Id="rId1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hyperlink" Target="https://www.linkedin.com/in/cgm-phd/" TargetMode="External"/><Relationship Id="rId18" Type="http://schemas.openxmlformats.org/officeDocument/2006/relationships/image" Target="../media/image8.png"/><Relationship Id="rId3" Type="http://schemas.openxmlformats.org/officeDocument/2006/relationships/image" Target="../media/image50.png"/><Relationship Id="rId7" Type="http://schemas.openxmlformats.org/officeDocument/2006/relationships/image" Target="../media/image2.png"/><Relationship Id="rId12" Type="http://schemas.openxmlformats.org/officeDocument/2006/relationships/hyperlink" Target="https://twitter.com/cgmoreh" TargetMode="External"/><Relationship Id="rId17" Type="http://schemas.openxmlformats.org/officeDocument/2006/relationships/image" Target="../media/image7.png"/><Relationship Id="rId2"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2.svg"/><Relationship Id="rId11" Type="http://schemas.openxmlformats.org/officeDocument/2006/relationships/hyperlink" Target="https://github.com/CGMoreh" TargetMode="External"/><Relationship Id="rId5" Type="http://schemas.openxmlformats.org/officeDocument/2006/relationships/image" Target="../media/image51.png"/><Relationship Id="rId15" Type="http://schemas.openxmlformats.org/officeDocument/2006/relationships/image" Target="../media/image5.png"/><Relationship Id="rId10" Type="http://schemas.openxmlformats.org/officeDocument/2006/relationships/hyperlink" Target="https://www.chrismoreh.com/" TargetMode="External"/><Relationship Id="rId19" Type="http://schemas.openxmlformats.org/officeDocument/2006/relationships/image" Target="../media/image53.png"/><Relationship Id="rId4" Type="http://schemas.microsoft.com/office/2007/relationships/hdphoto" Target="../media/hdphoto1.wdp"/><Relationship Id="rId9" Type="http://schemas.openxmlformats.org/officeDocument/2006/relationships/hyperlink" Target="mailto:chris.moreh@ncl.ac.uk" TargetMode="External"/><Relationship Id="rId1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1755648"/>
          </a:xfrm>
          <a:effectLst>
            <a:outerShdw blurRad="50800" dist="38100" dir="2700000" algn="tl" rotWithShape="0">
              <a:prstClr val="black">
                <a:alpha val="40000"/>
              </a:prstClr>
            </a:outerShdw>
          </a:effectLst>
        </p:spPr>
        <p:txBody>
          <a:bodyPr anchor="b">
            <a:normAutofit/>
          </a:bodyPr>
          <a:lstStyle>
            <a:lvl1pPr algn="ctr">
              <a:lnSpc>
                <a:spcPct val="85000"/>
              </a:lnSpc>
              <a:defRPr sz="48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hasCustomPrompt="1"/>
          </p:nvPr>
        </p:nvSpPr>
        <p:spPr>
          <a:xfrm>
            <a:off x="1097280" y="2876705"/>
            <a:ext cx="10058400" cy="1143000"/>
          </a:xfrm>
        </p:spPr>
        <p:txBody>
          <a:bodyPr lIns="91440" rIns="91440">
            <a:normAutofit/>
          </a:bodyPr>
          <a:lstStyle>
            <a:lvl1pPr marL="0" indent="0" algn="ctr">
              <a:buNone/>
              <a:defRPr sz="2400" cap="none"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8C99FB22-F2B1-4DE4-AB6E-E21C7AA5334C}" type="datetime1">
              <a:rPr lang="en-GB" smtClean="0"/>
              <a:t>22/07/2024</a:t>
            </a:fld>
            <a:endParaRPr lang="en-GB"/>
          </a:p>
        </p:txBody>
      </p:sp>
      <p:sp>
        <p:nvSpPr>
          <p:cNvPr id="5" name="Footer Placeholder 4"/>
          <p:cNvSpPr>
            <a:spLocks noGrp="1"/>
          </p:cNvSpPr>
          <p:nvPr>
            <p:ph type="ftr" sz="quarter" idx="11"/>
          </p:nvPr>
        </p:nvSpPr>
        <p:spPr/>
        <p:txBody>
          <a:bodyPr/>
          <a:lstStyle/>
          <a:p>
            <a:r>
              <a:rPr lang="en-GB"/>
              <a:t>Mobility citizenship in the UK</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598116"/>
            <a:ext cx="987552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64B1F7A-19A6-1CF3-BEAB-784AD8D53EB1}"/>
              </a:ext>
            </a:extLst>
          </p:cNvPr>
          <p:cNvSpPr txBox="1"/>
          <p:nvPr userDrawn="1"/>
        </p:nvSpPr>
        <p:spPr>
          <a:xfrm>
            <a:off x="1076962" y="4981037"/>
            <a:ext cx="3298623" cy="892552"/>
          </a:xfrm>
          <a:prstGeom prst="rect">
            <a:avLst/>
          </a:prstGeom>
          <a:noFill/>
        </p:spPr>
        <p:txBody>
          <a:bodyPr wrap="square" rtlCol="0">
            <a:spAutoFit/>
          </a:bodyPr>
          <a:lstStyle/>
          <a:p>
            <a:pPr algn="ctr"/>
            <a:r>
              <a:rPr lang="en-GB" sz="2400" b="1" dirty="0">
                <a:hlinkClick r:id="rId2"/>
              </a:rPr>
              <a:t>Dr Chris Moreh</a:t>
            </a:r>
            <a:endParaRPr lang="en-GB" sz="2400" b="1" dirty="0"/>
          </a:p>
          <a:p>
            <a:pPr algn="ctr"/>
            <a:r>
              <a:rPr lang="en-GB" sz="1400" dirty="0">
                <a:solidFill>
                  <a:schemeClr val="bg1">
                    <a:lumMod val="65000"/>
                  </a:schemeClr>
                </a:solidFill>
              </a:rPr>
              <a:t>Lecturer (Assistant Professor) in Sociology</a:t>
            </a:r>
          </a:p>
          <a:p>
            <a:pPr algn="ctr"/>
            <a:r>
              <a:rPr lang="en-GB" sz="1400" dirty="0">
                <a:solidFill>
                  <a:schemeClr val="bg1">
                    <a:lumMod val="65000"/>
                  </a:schemeClr>
                </a:solidFill>
              </a:rPr>
              <a:t>Newcastle University (UK)</a:t>
            </a:r>
          </a:p>
        </p:txBody>
      </p:sp>
      <p:pic>
        <p:nvPicPr>
          <p:cNvPr id="17" name="Picture 12" descr="Partners; Sustaining Creative Economies ...">
            <a:extLst>
              <a:ext uri="{FF2B5EF4-FFF2-40B4-BE49-F238E27FC236}">
                <a16:creationId xmlns:a16="http://schemas.microsoft.com/office/drawing/2014/main" id="{5E3F19EF-7B80-6D97-E3A7-968224B76271}"/>
              </a:ext>
            </a:extLst>
          </p:cNvPr>
          <p:cNvPicPr>
            <a:picLocks noChangeAspect="1" noChangeArrowheads="1"/>
          </p:cNvPicPr>
          <p:nvPr userDrawn="1"/>
        </p:nvPicPr>
        <p:blipFill>
          <a:blip r:embed="rId3">
            <a:alphaModFix/>
            <a:extLst>
              <a:ext uri="{28A0092B-C50C-407E-A947-70E740481C1C}">
                <a14:useLocalDpi xmlns:a14="http://schemas.microsoft.com/office/drawing/2010/main" val="0"/>
              </a:ext>
            </a:extLst>
          </a:blip>
          <a:srcRect/>
          <a:stretch>
            <a:fillRect/>
          </a:stretch>
        </p:blipFill>
        <p:spPr bwMode="auto">
          <a:xfrm>
            <a:off x="10275782" y="5643250"/>
            <a:ext cx="879898" cy="492743"/>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a:extLst>
              <a:ext uri="{FF2B5EF4-FFF2-40B4-BE49-F238E27FC236}">
                <a16:creationId xmlns:a16="http://schemas.microsoft.com/office/drawing/2014/main" id="{D47E78DF-0172-CCB2-A101-66933B0971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16809" y="5001457"/>
            <a:ext cx="2466369" cy="811928"/>
          </a:xfrm>
          <a:prstGeom prst="rect">
            <a:avLst/>
          </a:prstGeom>
        </p:spPr>
      </p:pic>
      <p:sp>
        <p:nvSpPr>
          <p:cNvPr id="19" name="TextBox 18">
            <a:extLst>
              <a:ext uri="{FF2B5EF4-FFF2-40B4-BE49-F238E27FC236}">
                <a16:creationId xmlns:a16="http://schemas.microsoft.com/office/drawing/2014/main" id="{D366C7AD-815A-A77E-DFE5-343F532EBF9A}"/>
              </a:ext>
            </a:extLst>
          </p:cNvPr>
          <p:cNvSpPr txBox="1"/>
          <p:nvPr userDrawn="1"/>
        </p:nvSpPr>
        <p:spPr>
          <a:xfrm>
            <a:off x="5214979" y="4804497"/>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6"/>
              </a:rPr>
              <a:t>chris.moreh@ncl.ac.uk</a:t>
            </a:r>
            <a:endParaRPr lang="en-GB" sz="1600" b="0" dirty="0">
              <a:latin typeface="Arial Nova Cond Light" panose="020B0306020202020204" pitchFamily="34" charset="0"/>
              <a:cs typeface="Courier New" panose="02070309020205020404" pitchFamily="49" charset="0"/>
              <a:hlinkClick r:id="rId7"/>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7"/>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8"/>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9"/>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Chris Moreh</a:t>
            </a:r>
            <a:endParaRPr lang="en-GB" sz="1600" b="0" dirty="0">
              <a:latin typeface="Arial Nova Cond Light" panose="020B0306020202020204" pitchFamily="34" charset="0"/>
              <a:cs typeface="Courier New" panose="02070309020205020404" pitchFamily="49" charset="0"/>
            </a:endParaRPr>
          </a:p>
        </p:txBody>
      </p:sp>
      <p:pic>
        <p:nvPicPr>
          <p:cNvPr id="20" name="Picture 19">
            <a:extLst>
              <a:ext uri="{FF2B5EF4-FFF2-40B4-BE49-F238E27FC236}">
                <a16:creationId xmlns:a16="http://schemas.microsoft.com/office/drawing/2014/main" id="{7149FC35-C474-B9EE-00BD-BC74BCEB8E9B}"/>
              </a:ext>
            </a:extLst>
          </p:cNvPr>
          <p:cNvPicPr>
            <a:picLocks noChangeAspect="1"/>
          </p:cNvPicPr>
          <p:nvPr userDrawn="1"/>
        </p:nvPicPr>
        <p:blipFill>
          <a:blip r:embed="rId11"/>
          <a:stretch>
            <a:fillRect/>
          </a:stretch>
        </p:blipFill>
        <p:spPr>
          <a:xfrm flipH="1">
            <a:off x="5230888" y="5140634"/>
            <a:ext cx="174474" cy="180000"/>
          </a:xfrm>
          <a:prstGeom prst="rect">
            <a:avLst/>
          </a:prstGeom>
        </p:spPr>
      </p:pic>
      <p:pic>
        <p:nvPicPr>
          <p:cNvPr id="21" name="Picture 4">
            <a:extLst>
              <a:ext uri="{FF2B5EF4-FFF2-40B4-BE49-F238E27FC236}">
                <a16:creationId xmlns:a16="http://schemas.microsoft.com/office/drawing/2014/main" id="{F9EC77A0-6416-6CCB-C929-DDC0F09623B6}"/>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5200359" y="5607125"/>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F971661E-6DFA-370A-89DD-D2BC0DED9D79}"/>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225362" y="5875809"/>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a:extLst>
              <a:ext uri="{FF2B5EF4-FFF2-40B4-BE49-F238E27FC236}">
                <a16:creationId xmlns:a16="http://schemas.microsoft.com/office/drawing/2014/main" id="{210423AF-0922-B2C9-F283-0DAD228B188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194877" y="5353572"/>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mail Icon Clip Art , Royalty PNG Transparent Background, Free Download  #130 - FreeIconsPNG">
            <a:extLst>
              <a:ext uri="{FF2B5EF4-FFF2-40B4-BE49-F238E27FC236}">
                <a16:creationId xmlns:a16="http://schemas.microsoft.com/office/drawing/2014/main" id="{A29CD3B3-0963-AF7B-DAAC-629686F339AC}"/>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225888" y="4898445"/>
            <a:ext cx="1764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52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8834280-BB97-42C0-B312-1D4C950BE634}" type="datetime1">
              <a:rPr lang="en-GB" smtClean="0"/>
              <a:t>22/07/2024</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Mobility citizenship in the UK</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326946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E28854-50C7-416D-09D3-A8563C8533DC}"/>
              </a:ext>
            </a:extLst>
          </p:cNvPr>
          <p:cNvSpPr>
            <a:spLocks noGrp="1"/>
          </p:cNvSpPr>
          <p:nvPr>
            <p:ph type="dt" sz="half" idx="10"/>
          </p:nvPr>
        </p:nvSpPr>
        <p:spPr/>
        <p:txBody>
          <a:bodyPr/>
          <a:lstStyle/>
          <a:p>
            <a:fld id="{BB711A39-EAA4-46F0-AB8A-768179A6BE16}" type="datetime1">
              <a:rPr lang="en-GB" smtClean="0"/>
              <a:t>22/07/2024</a:t>
            </a:fld>
            <a:endParaRPr lang="en-GB" dirty="0"/>
          </a:p>
        </p:txBody>
      </p:sp>
      <p:sp>
        <p:nvSpPr>
          <p:cNvPr id="4" name="Footer Placeholder 3">
            <a:extLst>
              <a:ext uri="{FF2B5EF4-FFF2-40B4-BE49-F238E27FC236}">
                <a16:creationId xmlns:a16="http://schemas.microsoft.com/office/drawing/2014/main" id="{85343B67-CE49-0A0C-7F9C-757FF38AD817}"/>
              </a:ext>
            </a:extLst>
          </p:cNvPr>
          <p:cNvSpPr>
            <a:spLocks noGrp="1"/>
          </p:cNvSpPr>
          <p:nvPr>
            <p:ph type="ftr" sz="quarter" idx="11"/>
          </p:nvPr>
        </p:nvSpPr>
        <p:spPr/>
        <p:txBody>
          <a:bodyPr/>
          <a:lstStyle/>
          <a:p>
            <a:r>
              <a:rPr lang="en-GB"/>
              <a:t>Mobility citizenship in the UK</a:t>
            </a:r>
            <a:endParaRPr lang="en-GB" dirty="0"/>
          </a:p>
        </p:txBody>
      </p:sp>
      <p:sp>
        <p:nvSpPr>
          <p:cNvPr id="5" name="Slide Number Placeholder 4">
            <a:extLst>
              <a:ext uri="{FF2B5EF4-FFF2-40B4-BE49-F238E27FC236}">
                <a16:creationId xmlns:a16="http://schemas.microsoft.com/office/drawing/2014/main" id="{28470A5F-B5E2-79CD-FCA0-21992A61F920}"/>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6" name="Title 1">
            <a:extLst>
              <a:ext uri="{FF2B5EF4-FFF2-40B4-BE49-F238E27FC236}">
                <a16:creationId xmlns:a16="http://schemas.microsoft.com/office/drawing/2014/main" id="{904975CB-2B2F-AABC-1BEA-AC019045F8B6}"/>
              </a:ext>
            </a:extLst>
          </p:cNvPr>
          <p:cNvSpPr>
            <a:spLocks noGrp="1"/>
          </p:cNvSpPr>
          <p:nvPr>
            <p:ph type="title" hasCustomPrompt="1"/>
          </p:nvPr>
        </p:nvSpPr>
        <p:spPr>
          <a:xfrm>
            <a:off x="756745" y="286604"/>
            <a:ext cx="10398935" cy="911576"/>
          </a:xfrm>
        </p:spPr>
        <p:txBody>
          <a:bodyPr/>
          <a:lstStyle>
            <a:lvl1pPr>
              <a:defRPr/>
            </a:lvl1pPr>
          </a:lstStyle>
          <a:p>
            <a:r>
              <a:rPr lang="en-GB" b="1" dirty="0"/>
              <a:t>Numbered bullets</a:t>
            </a:r>
          </a:p>
        </p:txBody>
      </p:sp>
      <p:pic>
        <p:nvPicPr>
          <p:cNvPr id="7" name="Graphic 6" descr="Badge 1 with solid fill">
            <a:extLst>
              <a:ext uri="{FF2B5EF4-FFF2-40B4-BE49-F238E27FC236}">
                <a16:creationId xmlns:a16="http://schemas.microsoft.com/office/drawing/2014/main" id="{EEDCACCF-0446-119C-CB06-6CC1142E7E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99836" y="1872658"/>
            <a:ext cx="468000" cy="468000"/>
          </a:xfrm>
          <a:prstGeom prst="rect">
            <a:avLst/>
          </a:prstGeom>
        </p:spPr>
      </p:pic>
      <p:pic>
        <p:nvPicPr>
          <p:cNvPr id="8" name="Graphic 7" descr="Badge 10 with solid fill">
            <a:extLst>
              <a:ext uri="{FF2B5EF4-FFF2-40B4-BE49-F238E27FC236}">
                <a16:creationId xmlns:a16="http://schemas.microsoft.com/office/drawing/2014/main" id="{7F8BE7BD-9E19-44BB-2FE3-12ED9FDF94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68331" y="1876667"/>
            <a:ext cx="468000" cy="468000"/>
          </a:xfrm>
          <a:prstGeom prst="rect">
            <a:avLst/>
          </a:prstGeom>
        </p:spPr>
      </p:pic>
      <p:pic>
        <p:nvPicPr>
          <p:cNvPr id="9" name="Graphic 8" descr="Badge with solid fill">
            <a:extLst>
              <a:ext uri="{FF2B5EF4-FFF2-40B4-BE49-F238E27FC236}">
                <a16:creationId xmlns:a16="http://schemas.microsoft.com/office/drawing/2014/main" id="{F9F887CA-CB36-8ED8-6315-DC7D01B490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870601" y="1878489"/>
            <a:ext cx="468000" cy="468000"/>
          </a:xfrm>
          <a:prstGeom prst="rect">
            <a:avLst/>
          </a:prstGeom>
        </p:spPr>
      </p:pic>
      <p:pic>
        <p:nvPicPr>
          <p:cNvPr id="10" name="Graphic 9" descr="Badge 3 with solid fill">
            <a:extLst>
              <a:ext uri="{FF2B5EF4-FFF2-40B4-BE49-F238E27FC236}">
                <a16:creationId xmlns:a16="http://schemas.microsoft.com/office/drawing/2014/main" id="{825A6F75-9C1C-A95D-D6DA-109E9EBA52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37342" y="1872658"/>
            <a:ext cx="468000" cy="468000"/>
          </a:xfrm>
          <a:prstGeom prst="rect">
            <a:avLst/>
          </a:prstGeom>
        </p:spPr>
      </p:pic>
      <p:pic>
        <p:nvPicPr>
          <p:cNvPr id="11" name="Graphic 10" descr="Badge 4 with solid fill">
            <a:extLst>
              <a:ext uri="{FF2B5EF4-FFF2-40B4-BE49-F238E27FC236}">
                <a16:creationId xmlns:a16="http://schemas.microsoft.com/office/drawing/2014/main" id="{60351B4A-6BB3-B9DA-023E-187EE4E1634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794542" y="1881516"/>
            <a:ext cx="468000" cy="468000"/>
          </a:xfrm>
          <a:prstGeom prst="rect">
            <a:avLst/>
          </a:prstGeom>
        </p:spPr>
      </p:pic>
      <p:pic>
        <p:nvPicPr>
          <p:cNvPr id="12" name="Graphic 11" descr="Badge 5 with solid fill">
            <a:extLst>
              <a:ext uri="{FF2B5EF4-FFF2-40B4-BE49-F238E27FC236}">
                <a16:creationId xmlns:a16="http://schemas.microsoft.com/office/drawing/2014/main" id="{1A300893-C177-035B-A219-FC6049E2DC7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250483" y="1880076"/>
            <a:ext cx="468000" cy="468000"/>
          </a:xfrm>
          <a:prstGeom prst="rect">
            <a:avLst/>
          </a:prstGeom>
        </p:spPr>
      </p:pic>
      <p:pic>
        <p:nvPicPr>
          <p:cNvPr id="13" name="Graphic 12" descr="Badge 6 with solid fill">
            <a:extLst>
              <a:ext uri="{FF2B5EF4-FFF2-40B4-BE49-F238E27FC236}">
                <a16:creationId xmlns:a16="http://schemas.microsoft.com/office/drawing/2014/main" id="{063091E7-A963-EF50-B2F2-C6CCFD335CF3}"/>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721248" y="1882631"/>
            <a:ext cx="468000" cy="468000"/>
          </a:xfrm>
          <a:prstGeom prst="rect">
            <a:avLst/>
          </a:prstGeom>
        </p:spPr>
      </p:pic>
      <p:pic>
        <p:nvPicPr>
          <p:cNvPr id="14" name="Graphic 13" descr="Badge 7 with solid fill">
            <a:extLst>
              <a:ext uri="{FF2B5EF4-FFF2-40B4-BE49-F238E27FC236}">
                <a16:creationId xmlns:a16="http://schemas.microsoft.com/office/drawing/2014/main" id="{7412FF20-691E-38CC-D8B3-456AF73DB554}"/>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163624" y="1884307"/>
            <a:ext cx="468000" cy="468000"/>
          </a:xfrm>
          <a:prstGeom prst="rect">
            <a:avLst/>
          </a:prstGeom>
        </p:spPr>
      </p:pic>
      <p:pic>
        <p:nvPicPr>
          <p:cNvPr id="15" name="Graphic 14" descr="Badge 8 with solid fill">
            <a:extLst>
              <a:ext uri="{FF2B5EF4-FFF2-40B4-BE49-F238E27FC236}">
                <a16:creationId xmlns:a16="http://schemas.microsoft.com/office/drawing/2014/main" id="{F71DD924-767F-6F93-1AF3-D96571DEC0C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606000" y="1883485"/>
            <a:ext cx="468000" cy="468000"/>
          </a:xfrm>
          <a:prstGeom prst="rect">
            <a:avLst/>
          </a:prstGeom>
        </p:spPr>
      </p:pic>
      <p:pic>
        <p:nvPicPr>
          <p:cNvPr id="16" name="Graphic 15" descr="Badge 9 with solid fill">
            <a:extLst>
              <a:ext uri="{FF2B5EF4-FFF2-40B4-BE49-F238E27FC236}">
                <a16:creationId xmlns:a16="http://schemas.microsoft.com/office/drawing/2014/main" id="{05746AA2-07AD-BB3D-8AC7-7E01AE9FFD64}"/>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064706" y="1880076"/>
            <a:ext cx="468000" cy="468000"/>
          </a:xfrm>
          <a:prstGeom prst="rect">
            <a:avLst/>
          </a:prstGeom>
        </p:spPr>
      </p:pic>
      <p:pic>
        <p:nvPicPr>
          <p:cNvPr id="28" name="Graphic 27" descr="Badge 1 outline">
            <a:extLst>
              <a:ext uri="{FF2B5EF4-FFF2-40B4-BE49-F238E27FC236}">
                <a16:creationId xmlns:a16="http://schemas.microsoft.com/office/drawing/2014/main" id="{377A0617-1C4D-93A7-0816-74355CD2748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100935" y="2382047"/>
            <a:ext cx="914400" cy="914400"/>
          </a:xfrm>
          <a:prstGeom prst="rect">
            <a:avLst/>
          </a:prstGeom>
        </p:spPr>
      </p:pic>
      <p:pic>
        <p:nvPicPr>
          <p:cNvPr id="32" name="Graphic 31" descr="Badge outline">
            <a:extLst>
              <a:ext uri="{FF2B5EF4-FFF2-40B4-BE49-F238E27FC236}">
                <a16:creationId xmlns:a16="http://schemas.microsoft.com/office/drawing/2014/main" id="{328E83A1-A5CF-14CE-994B-9FC912A453D5}"/>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917798" y="2368814"/>
            <a:ext cx="914400" cy="914400"/>
          </a:xfrm>
          <a:prstGeom prst="rect">
            <a:avLst/>
          </a:prstGeom>
        </p:spPr>
      </p:pic>
      <p:pic>
        <p:nvPicPr>
          <p:cNvPr id="34" name="Graphic 33" descr="Badge 3 outline">
            <a:extLst>
              <a:ext uri="{FF2B5EF4-FFF2-40B4-BE49-F238E27FC236}">
                <a16:creationId xmlns:a16="http://schemas.microsoft.com/office/drawing/2014/main" id="{B8DB6A5A-BA59-B575-8EAE-1F62375C482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2822942" y="2360054"/>
            <a:ext cx="914400" cy="914400"/>
          </a:xfrm>
          <a:prstGeom prst="rect">
            <a:avLst/>
          </a:prstGeom>
        </p:spPr>
      </p:pic>
      <p:pic>
        <p:nvPicPr>
          <p:cNvPr id="36" name="Graphic 35" descr="Badge 4 outline">
            <a:extLst>
              <a:ext uri="{FF2B5EF4-FFF2-40B4-BE49-F238E27FC236}">
                <a16:creationId xmlns:a16="http://schemas.microsoft.com/office/drawing/2014/main" id="{7D7894F2-405D-D537-E8CD-FFC2FD562CEA}"/>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653533" y="2382047"/>
            <a:ext cx="914400" cy="914400"/>
          </a:xfrm>
          <a:prstGeom prst="rect">
            <a:avLst/>
          </a:prstGeom>
        </p:spPr>
      </p:pic>
      <p:pic>
        <p:nvPicPr>
          <p:cNvPr id="38" name="Graphic 37" descr="Badge 5 outline">
            <a:extLst>
              <a:ext uri="{FF2B5EF4-FFF2-40B4-BE49-F238E27FC236}">
                <a16:creationId xmlns:a16="http://schemas.microsoft.com/office/drawing/2014/main" id="{CCB95B5E-BCD4-CD6A-8DA0-49EF454DFC6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4470396" y="2382047"/>
            <a:ext cx="914400" cy="914400"/>
          </a:xfrm>
          <a:prstGeom prst="rect">
            <a:avLst/>
          </a:prstGeom>
        </p:spPr>
      </p:pic>
      <p:pic>
        <p:nvPicPr>
          <p:cNvPr id="40" name="Graphic 39" descr="Badge 6 outline">
            <a:extLst>
              <a:ext uri="{FF2B5EF4-FFF2-40B4-BE49-F238E27FC236}">
                <a16:creationId xmlns:a16="http://schemas.microsoft.com/office/drawing/2014/main" id="{B2E42FE5-E882-BB0B-DF27-634BED68E17D}"/>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287259" y="2360054"/>
            <a:ext cx="914400" cy="914400"/>
          </a:xfrm>
          <a:prstGeom prst="rect">
            <a:avLst/>
          </a:prstGeom>
        </p:spPr>
      </p:pic>
      <p:pic>
        <p:nvPicPr>
          <p:cNvPr id="42" name="Graphic 41" descr="Badge 7 outline">
            <a:extLst>
              <a:ext uri="{FF2B5EF4-FFF2-40B4-BE49-F238E27FC236}">
                <a16:creationId xmlns:a16="http://schemas.microsoft.com/office/drawing/2014/main" id="{4F474E09-0F6B-A545-A2FB-528D8342017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104122" y="2382047"/>
            <a:ext cx="914400" cy="914400"/>
          </a:xfrm>
          <a:prstGeom prst="rect">
            <a:avLst/>
          </a:prstGeom>
        </p:spPr>
      </p:pic>
      <p:pic>
        <p:nvPicPr>
          <p:cNvPr id="44" name="Graphic 43" descr="Badge 8 outline">
            <a:extLst>
              <a:ext uri="{FF2B5EF4-FFF2-40B4-BE49-F238E27FC236}">
                <a16:creationId xmlns:a16="http://schemas.microsoft.com/office/drawing/2014/main" id="{E3982124-D3D3-AC60-CDFE-68CC967AC2ED}"/>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880662" y="2368814"/>
            <a:ext cx="914400" cy="914400"/>
          </a:xfrm>
          <a:prstGeom prst="rect">
            <a:avLst/>
          </a:prstGeom>
        </p:spPr>
      </p:pic>
      <p:pic>
        <p:nvPicPr>
          <p:cNvPr id="46" name="Graphic 45" descr="Badge 9 outline">
            <a:extLst>
              <a:ext uri="{FF2B5EF4-FFF2-40B4-BE49-F238E27FC236}">
                <a16:creationId xmlns:a16="http://schemas.microsoft.com/office/drawing/2014/main" id="{D98F73D0-5CF6-543B-2C7E-39B53C836163}"/>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686300" y="2368814"/>
            <a:ext cx="914400" cy="914400"/>
          </a:xfrm>
          <a:prstGeom prst="rect">
            <a:avLst/>
          </a:prstGeom>
        </p:spPr>
      </p:pic>
      <p:pic>
        <p:nvPicPr>
          <p:cNvPr id="48" name="Graphic 47" descr="Badge 10 outline">
            <a:extLst>
              <a:ext uri="{FF2B5EF4-FFF2-40B4-BE49-F238E27FC236}">
                <a16:creationId xmlns:a16="http://schemas.microsoft.com/office/drawing/2014/main" id="{9596ECA7-08AD-60AD-126A-2D32F85555E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474065" y="2363081"/>
            <a:ext cx="914400" cy="914400"/>
          </a:xfrm>
          <a:prstGeom prst="rect">
            <a:avLst/>
          </a:prstGeom>
        </p:spPr>
      </p:pic>
    </p:spTree>
    <p:extLst>
      <p:ext uri="{BB962C8B-B14F-4D97-AF65-F5344CB8AC3E}">
        <p14:creationId xmlns:p14="http://schemas.microsoft.com/office/powerpoint/2010/main" val="1477845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210283" y="606093"/>
            <a:ext cx="9876849"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fld id="{788092F9-6256-4094-B17C-7B35EF85E378}" type="datetime1">
              <a:rPr lang="en-GB" smtClean="0"/>
              <a:t>22/07/2024</a:t>
            </a:fld>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Mobility citizenship in the UK</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6" name="Table 5">
            <a:extLst>
              <a:ext uri="{FF2B5EF4-FFF2-40B4-BE49-F238E27FC236}">
                <a16:creationId xmlns:a16="http://schemas.microsoft.com/office/drawing/2014/main" id="{A549E6D0-17C2-32B5-650D-F84097C07BFD}"/>
              </a:ext>
            </a:extLst>
          </p:cNvPr>
          <p:cNvGraphicFramePr>
            <a:graphicFrameLocks noGrp="1"/>
          </p:cNvGraphicFramePr>
          <p:nvPr userDrawn="1">
            <p:extLst>
              <p:ext uri="{D42A27DB-BD31-4B8C-83A1-F6EECF244321}">
                <p14:modId xmlns:p14="http://schemas.microsoft.com/office/powerpoint/2010/main" val="1993354266"/>
              </p:ext>
            </p:extLst>
          </p:nvPr>
        </p:nvGraphicFramePr>
        <p:xfrm>
          <a:off x="1335634" y="1993748"/>
          <a:ext cx="9626149" cy="257192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547184884"/>
                    </a:ext>
                  </a:extLst>
                </a:gridCol>
                <a:gridCol w="9086149">
                  <a:extLst>
                    <a:ext uri="{9D8B030D-6E8A-4147-A177-3AD203B41FA5}">
                      <a16:colId xmlns:a16="http://schemas.microsoft.com/office/drawing/2014/main" val="4258649048"/>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r>
                        <a:rPr lang="en-GB" sz="2200" dirty="0"/>
                        <a:t>Citizenship </a:t>
                      </a:r>
                      <a:r>
                        <a:rPr lang="en-GB" sz="2200" dirty="0">
                          <a:sym typeface="Wingdings" panose="05000000000000000000" pitchFamily="2" charset="2"/>
                        </a:rPr>
                        <a:t> Mobility</a:t>
                      </a:r>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extLst>
                          <a:ext uri="{96DAC541-7B7A-43D3-8B79-37D633B846F1}">
                            <asvg:svgBlip xmlns:asvg="http://schemas.microsoft.com/office/drawing/2016/SVG/main" r:embed="rId5"/>
                          </a:ext>
                        </a:extLst>
                      </a:blip>
                      <a:stretch>
                        <a:fillRect/>
                      </a:stretch>
                    </a:blipFill>
                  </a:tcPr>
                </a:tc>
                <a:tc rowSpan="2">
                  <a:txBody>
                    <a:bodyPr/>
                    <a:lstStyle/>
                    <a:p>
                      <a:r>
                        <a:rPr lang="en-GB" sz="2200" dirty="0"/>
                        <a:t>Citizenship and mobility in the UK and the EU</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r>
                        <a:rPr lang="en-GB" sz="2200" dirty="0"/>
                        <a:t>Mobility-citizenship transitions in the UK</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r>
                        <a:rPr lang="en-GB" sz="2200" dirty="0"/>
                        <a:t>Naturalisation motivations and the meaning of citizenship</a:t>
                      </a:r>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bl>
          </a:graphicData>
        </a:graphic>
      </p:graphicFrame>
    </p:spTree>
    <p:extLst>
      <p:ext uri="{BB962C8B-B14F-4D97-AF65-F5344CB8AC3E}">
        <p14:creationId xmlns:p14="http://schemas.microsoft.com/office/powerpoint/2010/main" val="1270494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B93-0A54-F0A3-44FD-9D6D98D41620}"/>
              </a:ext>
            </a:extLst>
          </p:cNvPr>
          <p:cNvSpPr>
            <a:spLocks noGrp="1"/>
          </p:cNvSpPr>
          <p:nvPr>
            <p:ph type="title" hasCustomPrompt="1"/>
          </p:nvPr>
        </p:nvSpPr>
        <p:spPr>
          <a:xfrm>
            <a:off x="1038399" y="689938"/>
            <a:ext cx="10115202" cy="911576"/>
          </a:xfrm>
        </p:spPr>
        <p:txBody>
          <a:bodyPr>
            <a:noAutofit/>
          </a:bodyPr>
          <a:lstStyle>
            <a:lvl1pPr algn="ctr">
              <a:defRPr sz="7200" b="1">
                <a:latin typeface="+mn-lt"/>
              </a:defRPr>
            </a:lvl1pPr>
          </a:lstStyle>
          <a:p>
            <a:r>
              <a:rPr lang="en-GB" dirty="0"/>
              <a:t>Add Outline title</a:t>
            </a:r>
          </a:p>
        </p:txBody>
      </p:sp>
      <p:sp>
        <p:nvSpPr>
          <p:cNvPr id="3" name="Date Placeholder 2">
            <a:extLst>
              <a:ext uri="{FF2B5EF4-FFF2-40B4-BE49-F238E27FC236}">
                <a16:creationId xmlns:a16="http://schemas.microsoft.com/office/drawing/2014/main" id="{9DFD10C5-6787-77AE-977F-D7E7083D0218}"/>
              </a:ext>
            </a:extLst>
          </p:cNvPr>
          <p:cNvSpPr>
            <a:spLocks noGrp="1"/>
          </p:cNvSpPr>
          <p:nvPr>
            <p:ph type="dt" sz="half" idx="10"/>
          </p:nvPr>
        </p:nvSpPr>
        <p:spPr/>
        <p:txBody>
          <a:bodyPr/>
          <a:lstStyle/>
          <a:p>
            <a:fld id="{E5B3A28E-25F1-4E96-B0C2-F123D5F42706}" type="datetime1">
              <a:rPr lang="en-GB" smtClean="0"/>
              <a:t>22/07/2024</a:t>
            </a:fld>
            <a:endParaRPr lang="en-GB" dirty="0"/>
          </a:p>
        </p:txBody>
      </p:sp>
      <p:sp>
        <p:nvSpPr>
          <p:cNvPr id="4" name="Footer Placeholder 3">
            <a:extLst>
              <a:ext uri="{FF2B5EF4-FFF2-40B4-BE49-F238E27FC236}">
                <a16:creationId xmlns:a16="http://schemas.microsoft.com/office/drawing/2014/main" id="{10E36E4D-BDDF-D97C-2EC6-0E974709B129}"/>
              </a:ext>
            </a:extLst>
          </p:cNvPr>
          <p:cNvSpPr>
            <a:spLocks noGrp="1"/>
          </p:cNvSpPr>
          <p:nvPr>
            <p:ph type="ftr" sz="quarter" idx="11"/>
          </p:nvPr>
        </p:nvSpPr>
        <p:spPr/>
        <p:txBody>
          <a:bodyPr/>
          <a:lstStyle/>
          <a:p>
            <a:r>
              <a:rPr lang="en-GB"/>
              <a:t>Mobility citizenship in the UK</a:t>
            </a:r>
            <a:endParaRPr lang="en-GB" dirty="0"/>
          </a:p>
        </p:txBody>
      </p:sp>
      <p:sp>
        <p:nvSpPr>
          <p:cNvPr id="5" name="Slide Number Placeholder 4">
            <a:extLst>
              <a:ext uri="{FF2B5EF4-FFF2-40B4-BE49-F238E27FC236}">
                <a16:creationId xmlns:a16="http://schemas.microsoft.com/office/drawing/2014/main" id="{FFD1CEC6-7F83-2BE7-95A9-5DF472D2439E}"/>
              </a:ext>
            </a:extLst>
          </p:cNvPr>
          <p:cNvSpPr>
            <a:spLocks noGrp="1"/>
          </p:cNvSpPr>
          <p:nvPr>
            <p:ph type="sldNum" sz="quarter" idx="12"/>
          </p:nvPr>
        </p:nvSpPr>
        <p:spPr/>
        <p:txBody>
          <a:bodyPr/>
          <a:lstStyle/>
          <a:p>
            <a:fld id="{9FAA51BB-2FC0-4DB8-B50E-F52D50E733B6}" type="slidenum">
              <a:rPr lang="en-GB" smtClean="0"/>
              <a:pPr/>
              <a:t>‹#›</a:t>
            </a:fld>
            <a:endParaRPr lang="en-GB" dirty="0"/>
          </a:p>
        </p:txBody>
      </p:sp>
      <p:graphicFrame>
        <p:nvGraphicFramePr>
          <p:cNvPr id="6" name="Table 5">
            <a:extLst>
              <a:ext uri="{FF2B5EF4-FFF2-40B4-BE49-F238E27FC236}">
                <a16:creationId xmlns:a16="http://schemas.microsoft.com/office/drawing/2014/main" id="{A549E6D0-17C2-32B5-650D-F84097C07BFD}"/>
              </a:ext>
            </a:extLst>
          </p:cNvPr>
          <p:cNvGraphicFramePr>
            <a:graphicFrameLocks noGrp="1"/>
          </p:cNvGraphicFramePr>
          <p:nvPr userDrawn="1">
            <p:extLst>
              <p:ext uri="{D42A27DB-BD31-4B8C-83A1-F6EECF244321}">
                <p14:modId xmlns:p14="http://schemas.microsoft.com/office/powerpoint/2010/main" val="2996315249"/>
              </p:ext>
            </p:extLst>
          </p:nvPr>
        </p:nvGraphicFramePr>
        <p:xfrm>
          <a:off x="726954" y="1971714"/>
          <a:ext cx="10440000" cy="328420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547184884"/>
                    </a:ext>
                  </a:extLst>
                </a:gridCol>
                <a:gridCol w="4680000">
                  <a:extLst>
                    <a:ext uri="{9D8B030D-6E8A-4147-A177-3AD203B41FA5}">
                      <a16:colId xmlns:a16="http://schemas.microsoft.com/office/drawing/2014/main" val="4258649048"/>
                    </a:ext>
                  </a:extLst>
                </a:gridCol>
                <a:gridCol w="540000">
                  <a:extLst>
                    <a:ext uri="{9D8B030D-6E8A-4147-A177-3AD203B41FA5}">
                      <a16:colId xmlns:a16="http://schemas.microsoft.com/office/drawing/2014/main" val="2861192458"/>
                    </a:ext>
                  </a:extLst>
                </a:gridCol>
                <a:gridCol w="4680000">
                  <a:extLst>
                    <a:ext uri="{9D8B030D-6E8A-4147-A177-3AD203B41FA5}">
                      <a16:colId xmlns:a16="http://schemas.microsoft.com/office/drawing/2014/main" val="1996446775"/>
                    </a:ext>
                  </a:extLst>
                </a:gridCol>
              </a:tblGrid>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extLst>
                          <a:ext uri="{96DAC541-7B7A-43D3-8B79-37D633B846F1}">
                            <asvg:svgBlip xmlns:asvg="http://schemas.microsoft.com/office/drawing/2016/SVG/main" r:embed="rId3"/>
                          </a:ext>
                        </a:extLst>
                      </a:blip>
                      <a:stretch>
                        <a:fillRect/>
                      </a:stretch>
                    </a:blip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t>Edit in Master slide view</a:t>
                      </a:r>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0">
                      <a:blip r:embed="rId4">
                        <a:extLst>
                          <a:ext uri="{96DAC541-7B7A-43D3-8B79-37D633B846F1}">
                            <asvg:svgBlip xmlns:asvg="http://schemas.microsoft.com/office/drawing/2016/SVG/main" r:embed="rId5"/>
                          </a:ext>
                        </a:extLst>
                      </a:blip>
                      <a:srcRect/>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083708"/>
                  </a:ext>
                </a:extLst>
              </a:tr>
              <a:tr h="0">
                <a:tc>
                  <a:txBody>
                    <a:bodyPr/>
                    <a:lstStyle/>
                    <a:p>
                      <a:endParaRPr lang="en-GB" sz="100"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582230"/>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extLst>
                          <a:ext uri="{96DAC541-7B7A-43D3-8B79-37D633B846F1}">
                            <asvg:svgBlip xmlns:asvg="http://schemas.microsoft.com/office/drawing/2016/SVG/main" r:embed="rId7"/>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extLst>
                          <a:ext uri="{96DAC541-7B7A-43D3-8B79-37D633B846F1}">
                            <asvg:svgBlip xmlns:asvg="http://schemas.microsoft.com/office/drawing/2016/SVG/main" r:embed="rId9"/>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763730"/>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440128"/>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0">
                        <a:extLst>
                          <a:ext uri="{96DAC541-7B7A-43D3-8B79-37D633B846F1}">
                            <asvg:svgBlip xmlns:asvg="http://schemas.microsoft.com/office/drawing/2016/SVG/main" r:embed="rId11"/>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extLst>
                          <a:ext uri="{96DAC541-7B7A-43D3-8B79-37D633B846F1}">
                            <asvg:svgBlip xmlns:asvg="http://schemas.microsoft.com/office/drawing/2016/SVG/main" r:embed="rId13"/>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06067"/>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221841"/>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extLst>
                          <a:ext uri="{96DAC541-7B7A-43D3-8B79-37D633B846F1}">
                            <asvg:svgBlip xmlns:asvg="http://schemas.microsoft.com/office/drawing/2016/SVG/main" r:embed="rId15"/>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extLst>
                          <a:ext uri="{96DAC541-7B7A-43D3-8B79-37D633B846F1}">
                            <asvg:svgBlip xmlns:asvg="http://schemas.microsoft.com/office/drawing/2016/SVG/main" r:embed="rId17"/>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621608"/>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066417"/>
                  </a:ext>
                </a:extLst>
              </a:tr>
              <a:tr h="54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extLst>
                          <a:ext uri="{96DAC541-7B7A-43D3-8B79-37D633B846F1}">
                            <asvg:svgBlip xmlns:asvg="http://schemas.microsoft.com/office/drawing/2016/SVG/main" r:embed="rId19"/>
                          </a:ext>
                        </a:extLst>
                      </a:blip>
                      <a:stretch>
                        <a:fillRect/>
                      </a:stretch>
                    </a:blipFill>
                  </a:tcPr>
                </a:tc>
                <a:tc rowSpan="2">
                  <a:txBody>
                    <a:bodyPr/>
                    <a:lstStyle/>
                    <a:p>
                      <a:endParaRPr lang="en-GB" sz="2200" dirty="0"/>
                    </a:p>
                  </a:txBody>
                  <a:tcPr marL="108000" marR="72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extLst>
                          <a:ext uri="{96DAC541-7B7A-43D3-8B79-37D633B846F1}">
                            <asvg:svgBlip xmlns:asvg="http://schemas.microsoft.com/office/drawing/2016/SVG/main" r:embed="rId21"/>
                          </a:ext>
                        </a:extLst>
                      </a:blip>
                      <a:stretch>
                        <a:fillRect/>
                      </a:stretch>
                    </a:blipFill>
                  </a:tcPr>
                </a:tc>
                <a:tc rowSpan="2">
                  <a:txBody>
                    <a:bodyPr/>
                    <a:lstStyle/>
                    <a:p>
                      <a:endParaRPr lang="en-GB" sz="2200" dirty="0"/>
                    </a:p>
                  </a:txBody>
                  <a:tcPr marL="108000" marR="36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105705"/>
                  </a:ext>
                </a:extLst>
              </a:tr>
              <a:tr h="0">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673635"/>
                  </a:ext>
                </a:extLst>
              </a:tr>
            </a:tbl>
          </a:graphicData>
        </a:graphic>
      </p:graphicFrame>
    </p:spTree>
    <p:extLst>
      <p:ext uri="{BB962C8B-B14F-4D97-AF65-F5344CB8AC3E}">
        <p14:creationId xmlns:p14="http://schemas.microsoft.com/office/powerpoint/2010/main" val="3724895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5154A3A-E304-4628-AF68-E40AB0940207}" type="datetime1">
              <a:rPr lang="en-GB" smtClean="0"/>
              <a:t>22/07/2024</a:t>
            </a:fld>
            <a:endParaRPr lang="en-GB"/>
          </a:p>
        </p:txBody>
      </p:sp>
      <p:sp>
        <p:nvSpPr>
          <p:cNvPr id="5" name="Footer Placeholder 4"/>
          <p:cNvSpPr>
            <a:spLocks noGrp="1"/>
          </p:cNvSpPr>
          <p:nvPr>
            <p:ph type="ftr" sz="quarter" idx="11"/>
          </p:nvPr>
        </p:nvSpPr>
        <p:spPr/>
        <p:txBody>
          <a:bodyPr/>
          <a:lstStyle/>
          <a:p>
            <a:r>
              <a:rPr lang="en-GB"/>
              <a:t>Mobility citizenship in the UK</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34479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2E93DA0-2F53-4A1D-BCB0-A30547482128}" type="datetime1">
              <a:rPr lang="en-GB" smtClean="0"/>
              <a:t>22/07/2024</a:t>
            </a:fld>
            <a:endParaRPr lang="en-GB"/>
          </a:p>
        </p:txBody>
      </p:sp>
      <p:sp>
        <p:nvSpPr>
          <p:cNvPr id="5" name="Footer Placeholder 4"/>
          <p:cNvSpPr>
            <a:spLocks noGrp="1"/>
          </p:cNvSpPr>
          <p:nvPr>
            <p:ph type="ftr" sz="quarter" idx="11"/>
          </p:nvPr>
        </p:nvSpPr>
        <p:spPr/>
        <p:txBody>
          <a:bodyPr/>
          <a:lstStyle/>
          <a:p>
            <a:r>
              <a:rPr lang="en-GB"/>
              <a:t>Mobility citizenship in the UK</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406026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4" name="Picture 12" descr="Partners; Sustaining Creative Economies ...">
            <a:extLst>
              <a:ext uri="{FF2B5EF4-FFF2-40B4-BE49-F238E27FC236}">
                <a16:creationId xmlns:a16="http://schemas.microsoft.com/office/drawing/2014/main" id="{C213A523-D735-8490-152A-23415FF25430}"/>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9888991" y="5440123"/>
            <a:ext cx="1342114" cy="75158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139AE9B-1271-7638-B347-A5F464D2BE3C}"/>
              </a:ext>
            </a:extLst>
          </p:cNvPr>
          <p:cNvSpPr>
            <a:spLocks noGrp="1"/>
          </p:cNvSpPr>
          <p:nvPr>
            <p:ph type="dt" sz="half" idx="10"/>
          </p:nvPr>
        </p:nvSpPr>
        <p:spPr/>
        <p:txBody>
          <a:bodyPr/>
          <a:lstStyle/>
          <a:p>
            <a:fld id="{8F703DAD-46EA-4F01-BE3C-CDE387893036}" type="datetime1">
              <a:rPr lang="en-GB" smtClean="0"/>
              <a:t>22/07/2024</a:t>
            </a:fld>
            <a:endParaRPr lang="en-GB"/>
          </a:p>
        </p:txBody>
      </p:sp>
      <p:sp>
        <p:nvSpPr>
          <p:cNvPr id="4" name="Footer Placeholder 3">
            <a:extLst>
              <a:ext uri="{FF2B5EF4-FFF2-40B4-BE49-F238E27FC236}">
                <a16:creationId xmlns:a16="http://schemas.microsoft.com/office/drawing/2014/main" id="{23A3BAF4-52A6-7AC7-8C6F-183586D9D88D}"/>
              </a:ext>
            </a:extLst>
          </p:cNvPr>
          <p:cNvSpPr>
            <a:spLocks noGrp="1"/>
          </p:cNvSpPr>
          <p:nvPr>
            <p:ph type="ftr" sz="quarter" idx="11"/>
          </p:nvPr>
        </p:nvSpPr>
        <p:spPr/>
        <p:txBody>
          <a:bodyPr/>
          <a:lstStyle/>
          <a:p>
            <a:r>
              <a:rPr lang="en-GB"/>
              <a:t>Mobility citizenship in the UK</a:t>
            </a:r>
          </a:p>
        </p:txBody>
      </p:sp>
      <p:sp>
        <p:nvSpPr>
          <p:cNvPr id="5" name="Slide Number Placeholder 4">
            <a:extLst>
              <a:ext uri="{FF2B5EF4-FFF2-40B4-BE49-F238E27FC236}">
                <a16:creationId xmlns:a16="http://schemas.microsoft.com/office/drawing/2014/main" id="{F193AA3C-DFA6-2BE6-3BD0-0D6E60101593}"/>
              </a:ext>
            </a:extLst>
          </p:cNvPr>
          <p:cNvSpPr>
            <a:spLocks noGrp="1"/>
          </p:cNvSpPr>
          <p:nvPr>
            <p:ph type="sldNum" sz="quarter" idx="12"/>
          </p:nvPr>
        </p:nvSpPr>
        <p:spPr/>
        <p:txBody>
          <a:bodyPr/>
          <a:lstStyle/>
          <a:p>
            <a:fld id="{9FAA51BB-2FC0-4DB8-B50E-F52D50E733B6}" type="slidenum">
              <a:rPr lang="en-GB" smtClean="0"/>
              <a:t>‹#›</a:t>
            </a:fld>
            <a:endParaRPr lang="en-GB"/>
          </a:p>
        </p:txBody>
      </p:sp>
      <p:pic>
        <p:nvPicPr>
          <p:cNvPr id="6" name="Picture 10">
            <a:extLst>
              <a:ext uri="{FF2B5EF4-FFF2-40B4-BE49-F238E27FC236}">
                <a16:creationId xmlns:a16="http://schemas.microsoft.com/office/drawing/2014/main" id="{2A7E09F9-D2AF-737B-7EF3-D1714380AC3D}"/>
              </a:ext>
            </a:extLst>
          </p:cNvPr>
          <p:cNvPicPr>
            <a:picLocks noChangeAspect="1" noChangeArrowheads="1"/>
          </p:cNvPicPr>
          <p:nvPr userDrawn="1"/>
        </p:nvPicPr>
        <p:blipFill rotWithShape="1">
          <a:blip r:embed="rId3">
            <a:alphaModFix amt="35000"/>
            <a:extLst>
              <a:ext uri="{BEBA8EAE-BF5A-486C-A8C5-ECC9F3942E4B}">
                <a14:imgProps xmlns:a14="http://schemas.microsoft.com/office/drawing/2010/main">
                  <a14:imgLayer r:embed="rId4">
                    <a14:imgEffect>
                      <a14:backgroundRemoval t="7944" b="94860" l="9780" r="89976">
                        <a14:foregroundMark x1="25672" y1="20093" x2="32152" y2="70327"/>
                        <a14:foregroundMark x1="32152" y1="70327" x2="79829" y2="87383"/>
                        <a14:foregroundMark x1="79829" y1="87383" x2="79095" y2="36682"/>
                        <a14:foregroundMark x1="79095" y1="36682" x2="64914" y2="14720"/>
                        <a14:foregroundMark x1="64914" y1="14720" x2="48533" y2="7944"/>
                        <a14:foregroundMark x1="48533" y1="7944" x2="30196" y2="13084"/>
                        <a14:foregroundMark x1="30196" y1="13084" x2="25306" y2="20561"/>
                        <a14:foregroundMark x1="21760" y1="39486" x2="25061" y2="78505"/>
                        <a14:foregroundMark x1="25061" y1="78505" x2="64670" y2="92056"/>
                        <a14:foregroundMark x1="64670" y1="92056" x2="78851" y2="91822"/>
                        <a14:foregroundMark x1="82641" y1="15187" x2="86675" y2="62850"/>
                        <a14:foregroundMark x1="86675" y1="62850" x2="80196" y2="94626"/>
                        <a14:foregroundMark x1="80196" y1="94626" x2="78117" y2="94860"/>
                      </a14:backgroundRemoval>
                    </a14:imgEffect>
                  </a14:imgLayer>
                </a14:imgProps>
              </a:ext>
              <a:ext uri="{28A0092B-C50C-407E-A947-70E740481C1C}">
                <a14:useLocalDpi xmlns:a14="http://schemas.microsoft.com/office/drawing/2010/main" val="0"/>
              </a:ext>
            </a:extLst>
          </a:blip>
          <a:srcRect l="17245" t="2011" r="13041"/>
          <a:stretch/>
        </p:blipFill>
        <p:spPr bwMode="auto">
          <a:xfrm>
            <a:off x="3480620" y="-23164"/>
            <a:ext cx="8635320" cy="635068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dvertising outline">
            <a:extLst>
              <a:ext uri="{FF2B5EF4-FFF2-40B4-BE49-F238E27FC236}">
                <a16:creationId xmlns:a16="http://schemas.microsoft.com/office/drawing/2014/main" id="{1EDC15B8-2173-9DC7-DB3B-645E07D8406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71" y="208195"/>
            <a:ext cx="7304134" cy="6756079"/>
          </a:xfrm>
          <a:prstGeom prst="rect">
            <a:avLst/>
          </a:prstGeom>
        </p:spPr>
      </p:pic>
      <p:pic>
        <p:nvPicPr>
          <p:cNvPr id="15" name="Graphic 14">
            <a:extLst>
              <a:ext uri="{FF2B5EF4-FFF2-40B4-BE49-F238E27FC236}">
                <a16:creationId xmlns:a16="http://schemas.microsoft.com/office/drawing/2014/main" id="{CD1C29E7-0246-1CD7-8A1F-30707B7E185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394192" y="4729773"/>
            <a:ext cx="2851533" cy="938724"/>
          </a:xfrm>
          <a:prstGeom prst="rect">
            <a:avLst/>
          </a:prstGeom>
        </p:spPr>
      </p:pic>
      <p:sp>
        <p:nvSpPr>
          <p:cNvPr id="16" name="TextBox 15">
            <a:extLst>
              <a:ext uri="{FF2B5EF4-FFF2-40B4-BE49-F238E27FC236}">
                <a16:creationId xmlns:a16="http://schemas.microsoft.com/office/drawing/2014/main" id="{2B8C7C2A-22F2-9C49-D70E-5C8A22C35019}"/>
              </a:ext>
            </a:extLst>
          </p:cNvPr>
          <p:cNvSpPr txBox="1"/>
          <p:nvPr userDrawn="1"/>
        </p:nvSpPr>
        <p:spPr>
          <a:xfrm>
            <a:off x="1997836" y="4958363"/>
            <a:ext cx="2582537" cy="1323439"/>
          </a:xfrm>
          <a:prstGeom prst="rect">
            <a:avLst/>
          </a:prstGeom>
          <a:noFill/>
        </p:spPr>
        <p:txBody>
          <a:bodyPr wrap="square" rtlCol="0">
            <a:spAutoFit/>
          </a:bodyPr>
          <a:lstStyle/>
          <a:p>
            <a:pPr marL="180000">
              <a:spcBef>
                <a:spcPts val="0"/>
              </a:spcBef>
            </a:pPr>
            <a:r>
              <a:rPr lang="en-GB" sz="1600" b="0" dirty="0">
                <a:latin typeface="Arial Nova Cond Light" panose="020B0306020202020204" pitchFamily="34" charset="0"/>
                <a:cs typeface="Courier New" panose="02070309020205020404" pitchFamily="49" charset="0"/>
                <a:hlinkClick r:id="rId9"/>
              </a:rPr>
              <a:t>chris.moreh@ncl.ac.uk</a:t>
            </a:r>
            <a:endParaRPr lang="en-GB" sz="1600" b="0" dirty="0">
              <a:latin typeface="Arial Nova Cond Light" panose="020B0306020202020204" pitchFamily="34" charset="0"/>
              <a:cs typeface="Courier New" panose="02070309020205020404" pitchFamily="49" charset="0"/>
              <a:hlinkClick r:id="rId1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0"/>
              </a:rPr>
              <a:t>chrismoreh.com</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1"/>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2"/>
              </a:rPr>
              <a:t>@CGMoreh</a:t>
            </a:r>
            <a:endParaRPr lang="en-GB" sz="1600" b="0" dirty="0">
              <a:latin typeface="Arial Nova Cond Light" panose="020B0306020202020204" pitchFamily="34" charset="0"/>
              <a:cs typeface="Courier New" panose="02070309020205020404" pitchFamily="49" charset="0"/>
            </a:endParaRPr>
          </a:p>
          <a:p>
            <a:pPr marL="180000">
              <a:spcBef>
                <a:spcPts val="0"/>
              </a:spcBef>
            </a:pPr>
            <a:r>
              <a:rPr lang="en-GB" sz="1600" b="0" dirty="0">
                <a:latin typeface="Arial Nova Cond Light" panose="020B0306020202020204" pitchFamily="34" charset="0"/>
                <a:cs typeface="Courier New" panose="02070309020205020404" pitchFamily="49" charset="0"/>
                <a:hlinkClick r:id="rId13"/>
              </a:rPr>
              <a:t>Chris Moreh</a:t>
            </a:r>
            <a:endParaRPr lang="en-GB" sz="1600" b="0" dirty="0">
              <a:latin typeface="Arial Nova Cond Light" panose="020B0306020202020204" pitchFamily="34" charset="0"/>
              <a:cs typeface="Courier New" panose="02070309020205020404" pitchFamily="49" charset="0"/>
            </a:endParaRPr>
          </a:p>
        </p:txBody>
      </p:sp>
      <p:pic>
        <p:nvPicPr>
          <p:cNvPr id="17" name="Picture 16">
            <a:extLst>
              <a:ext uri="{FF2B5EF4-FFF2-40B4-BE49-F238E27FC236}">
                <a16:creationId xmlns:a16="http://schemas.microsoft.com/office/drawing/2014/main" id="{DD7CACF7-D679-73AB-9142-786DA076C3A7}"/>
              </a:ext>
            </a:extLst>
          </p:cNvPr>
          <p:cNvPicPr>
            <a:picLocks noChangeAspect="1"/>
          </p:cNvPicPr>
          <p:nvPr userDrawn="1"/>
        </p:nvPicPr>
        <p:blipFill>
          <a:blip r:embed="rId14"/>
          <a:stretch>
            <a:fillRect/>
          </a:stretch>
        </p:blipFill>
        <p:spPr>
          <a:xfrm flipH="1">
            <a:off x="2013745" y="5294500"/>
            <a:ext cx="174474" cy="180000"/>
          </a:xfrm>
          <a:prstGeom prst="rect">
            <a:avLst/>
          </a:prstGeom>
        </p:spPr>
      </p:pic>
      <p:pic>
        <p:nvPicPr>
          <p:cNvPr id="18" name="Picture 4">
            <a:extLst>
              <a:ext uri="{FF2B5EF4-FFF2-40B4-BE49-F238E27FC236}">
                <a16:creationId xmlns:a16="http://schemas.microsoft.com/office/drawing/2014/main" id="{F5D755EC-05C2-0884-2C2F-74A7297B707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983216" y="5760991"/>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40A42823-F60C-D577-74D9-FE8C3E3A623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008219" y="6029675"/>
            <a:ext cx="19125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a:extLst>
              <a:ext uri="{FF2B5EF4-FFF2-40B4-BE49-F238E27FC236}">
                <a16:creationId xmlns:a16="http://schemas.microsoft.com/office/drawing/2014/main" id="{ECDBB212-ABA5-CE0D-7F0C-C37D656E0D6B}"/>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977734" y="5507438"/>
            <a:ext cx="238421" cy="2384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mail Icon Clip Art , Royalty PNG Transparent Background, Free Download  #130 - FreeIconsPNG">
            <a:extLst>
              <a:ext uri="{FF2B5EF4-FFF2-40B4-BE49-F238E27FC236}">
                <a16:creationId xmlns:a16="http://schemas.microsoft.com/office/drawing/2014/main" id="{9AD65224-3024-068D-2B15-9BC765970543}"/>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018577" y="5052311"/>
            <a:ext cx="1764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3504B0-8CB3-256C-EF50-E93FEF75ACFC}"/>
              </a:ext>
            </a:extLst>
          </p:cNvPr>
          <p:cNvPicPr>
            <a:picLocks noChangeAspect="1"/>
          </p:cNvPicPr>
          <p:nvPr userDrawn="1"/>
        </p:nvPicPr>
        <p:blipFill rotWithShape="1">
          <a:blip r:embed="rId19"/>
          <a:srcRect l="14262" t="5451" r="9231" b="22240"/>
          <a:stretch/>
        </p:blipFill>
        <p:spPr>
          <a:xfrm>
            <a:off x="851647" y="1470212"/>
            <a:ext cx="5629836" cy="2671482"/>
          </a:xfrm>
          <a:prstGeom prst="rect">
            <a:avLst/>
          </a:prstGeom>
        </p:spPr>
      </p:pic>
    </p:spTree>
    <p:extLst>
      <p:ext uri="{BB962C8B-B14F-4D97-AF65-F5344CB8AC3E}">
        <p14:creationId xmlns:p14="http://schemas.microsoft.com/office/powerpoint/2010/main" val="69132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ECC6-7BD6-D9D0-DD8F-30FCF10DE4E6}"/>
              </a:ext>
            </a:extLst>
          </p:cNvPr>
          <p:cNvSpPr>
            <a:spLocks noGrp="1"/>
          </p:cNvSpPr>
          <p:nvPr>
            <p:ph type="title" hasCustomPrompt="1"/>
          </p:nvPr>
        </p:nvSpPr>
        <p:spPr/>
        <p:txBody>
          <a:bodyPr/>
          <a:lstStyle>
            <a:lvl1pPr>
              <a:defRPr/>
            </a:lvl1pPr>
          </a:lstStyle>
          <a:p>
            <a:r>
              <a:rPr lang="en-GB" dirty="0"/>
              <a:t>References</a:t>
            </a:r>
          </a:p>
        </p:txBody>
      </p:sp>
      <p:sp>
        <p:nvSpPr>
          <p:cNvPr id="3" name="Date Placeholder 2">
            <a:extLst>
              <a:ext uri="{FF2B5EF4-FFF2-40B4-BE49-F238E27FC236}">
                <a16:creationId xmlns:a16="http://schemas.microsoft.com/office/drawing/2014/main" id="{B9857D05-3B38-1245-894D-24581A24F27D}"/>
              </a:ext>
            </a:extLst>
          </p:cNvPr>
          <p:cNvSpPr>
            <a:spLocks noGrp="1"/>
          </p:cNvSpPr>
          <p:nvPr>
            <p:ph type="dt" sz="half" idx="10"/>
          </p:nvPr>
        </p:nvSpPr>
        <p:spPr/>
        <p:txBody>
          <a:bodyPr/>
          <a:lstStyle/>
          <a:p>
            <a:fld id="{F9746024-89CA-4149-B5AA-B057D3F6F349}" type="datetime1">
              <a:rPr lang="en-GB" smtClean="0"/>
              <a:t>22/07/2024</a:t>
            </a:fld>
            <a:endParaRPr lang="en-GB" dirty="0"/>
          </a:p>
        </p:txBody>
      </p:sp>
      <p:sp>
        <p:nvSpPr>
          <p:cNvPr id="4" name="Footer Placeholder 3">
            <a:extLst>
              <a:ext uri="{FF2B5EF4-FFF2-40B4-BE49-F238E27FC236}">
                <a16:creationId xmlns:a16="http://schemas.microsoft.com/office/drawing/2014/main" id="{F3C7BA36-6C3C-C811-3047-B251D5B25444}"/>
              </a:ext>
            </a:extLst>
          </p:cNvPr>
          <p:cNvSpPr>
            <a:spLocks noGrp="1"/>
          </p:cNvSpPr>
          <p:nvPr>
            <p:ph type="ftr" sz="quarter" idx="11"/>
          </p:nvPr>
        </p:nvSpPr>
        <p:spPr/>
        <p:txBody>
          <a:bodyPr/>
          <a:lstStyle/>
          <a:p>
            <a:r>
              <a:rPr lang="en-GB"/>
              <a:t>Mobility citizenship in the UK</a:t>
            </a:r>
            <a:endParaRPr lang="en-GB" dirty="0"/>
          </a:p>
        </p:txBody>
      </p:sp>
      <p:sp>
        <p:nvSpPr>
          <p:cNvPr id="5" name="Slide Number Placeholder 4">
            <a:extLst>
              <a:ext uri="{FF2B5EF4-FFF2-40B4-BE49-F238E27FC236}">
                <a16:creationId xmlns:a16="http://schemas.microsoft.com/office/drawing/2014/main" id="{6589F523-D9FC-8E93-1712-1B6E3DE742AF}"/>
              </a:ext>
            </a:extLst>
          </p:cNvPr>
          <p:cNvSpPr>
            <a:spLocks noGrp="1"/>
          </p:cNvSpPr>
          <p:nvPr>
            <p:ph type="sldNum" sz="quarter" idx="12"/>
          </p:nvPr>
        </p:nvSpPr>
        <p:spPr/>
        <p:txBody>
          <a:bodyPr/>
          <a:lstStyle/>
          <a:p>
            <a:fld id="{9FAA51BB-2FC0-4DB8-B50E-F52D50E733B6}" type="slidenum">
              <a:rPr lang="en-GB" smtClean="0"/>
              <a:pPr/>
              <a:t>‹#›</a:t>
            </a:fld>
            <a:endParaRPr lang="en-GB" dirty="0"/>
          </a:p>
        </p:txBody>
      </p:sp>
      <p:sp>
        <p:nvSpPr>
          <p:cNvPr id="7" name="Text Placeholder 6">
            <a:extLst>
              <a:ext uri="{FF2B5EF4-FFF2-40B4-BE49-F238E27FC236}">
                <a16:creationId xmlns:a16="http://schemas.microsoft.com/office/drawing/2014/main" id="{C9FD4878-448B-C559-6183-304914140DFB}"/>
              </a:ext>
            </a:extLst>
          </p:cNvPr>
          <p:cNvSpPr>
            <a:spLocks noGrp="1"/>
          </p:cNvSpPr>
          <p:nvPr>
            <p:ph type="body" sz="quarter" idx="13"/>
          </p:nvPr>
        </p:nvSpPr>
        <p:spPr>
          <a:xfrm>
            <a:off x="757238" y="1431925"/>
            <a:ext cx="10455275" cy="4657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46363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3F75-4629-998C-D4E2-8B503E840A6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7160149-4935-39AC-F9A6-3A67DF92E54A}"/>
              </a:ext>
            </a:extLst>
          </p:cNvPr>
          <p:cNvSpPr>
            <a:spLocks noGrp="1"/>
          </p:cNvSpPr>
          <p:nvPr>
            <p:ph type="dt" sz="half" idx="10"/>
          </p:nvPr>
        </p:nvSpPr>
        <p:spPr/>
        <p:txBody>
          <a:bodyPr/>
          <a:lstStyle/>
          <a:p>
            <a:fld id="{5977FFB3-8D17-4CF4-A847-3713721B23EB}" type="datetime1">
              <a:rPr lang="en-GB" smtClean="0"/>
              <a:t>22/07/2024</a:t>
            </a:fld>
            <a:endParaRPr lang="en-GB"/>
          </a:p>
        </p:txBody>
      </p:sp>
      <p:sp>
        <p:nvSpPr>
          <p:cNvPr id="4" name="Footer Placeholder 3">
            <a:extLst>
              <a:ext uri="{FF2B5EF4-FFF2-40B4-BE49-F238E27FC236}">
                <a16:creationId xmlns:a16="http://schemas.microsoft.com/office/drawing/2014/main" id="{8DAF1058-E5AB-75EB-3440-399DB9E1D9B9}"/>
              </a:ext>
            </a:extLst>
          </p:cNvPr>
          <p:cNvSpPr>
            <a:spLocks noGrp="1"/>
          </p:cNvSpPr>
          <p:nvPr>
            <p:ph type="ftr" sz="quarter" idx="11"/>
          </p:nvPr>
        </p:nvSpPr>
        <p:spPr/>
        <p:txBody>
          <a:bodyPr/>
          <a:lstStyle/>
          <a:p>
            <a:r>
              <a:rPr lang="en-GB"/>
              <a:t>Mobility citizenship in the UK</a:t>
            </a:r>
          </a:p>
        </p:txBody>
      </p:sp>
      <p:sp>
        <p:nvSpPr>
          <p:cNvPr id="5" name="Slide Number Placeholder 4">
            <a:extLst>
              <a:ext uri="{FF2B5EF4-FFF2-40B4-BE49-F238E27FC236}">
                <a16:creationId xmlns:a16="http://schemas.microsoft.com/office/drawing/2014/main" id="{0A3AAE89-1CB8-B1D2-4FC2-01A5F9359E58}"/>
              </a:ext>
            </a:extLst>
          </p:cNvPr>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2900277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Date Placeholder 3"/>
          <p:cNvSpPr>
            <a:spLocks noGrp="1"/>
          </p:cNvSpPr>
          <p:nvPr>
            <p:ph type="dt" sz="half" idx="10"/>
          </p:nvPr>
        </p:nvSpPr>
        <p:spPr/>
        <p:txBody>
          <a:bodyPr/>
          <a:lstStyle>
            <a:lvl1pPr>
              <a:defRPr sz="1200"/>
            </a:lvl1pPr>
          </a:lstStyle>
          <a:p>
            <a:fld id="{5FFD56B9-FA4D-4652-B9B2-8797B3D9D572}" type="datetime1">
              <a:rPr lang="en-GB" smtClean="0"/>
              <a:t>22/07/2024</a:t>
            </a:fld>
            <a:endParaRPr lang="en-GB"/>
          </a:p>
        </p:txBody>
      </p:sp>
      <p:sp>
        <p:nvSpPr>
          <p:cNvPr id="5" name="Footer Placeholder 4"/>
          <p:cNvSpPr>
            <a:spLocks noGrp="1"/>
          </p:cNvSpPr>
          <p:nvPr>
            <p:ph type="ftr" sz="quarter" idx="11"/>
          </p:nvPr>
        </p:nvSpPr>
        <p:spPr/>
        <p:txBody>
          <a:bodyPr/>
          <a:lstStyle/>
          <a:p>
            <a:r>
              <a:rPr lang="en-GB"/>
              <a:t>Mobility citizenship in the UK</a:t>
            </a:r>
            <a:endParaRPr lang="en-GB" dirty="0"/>
          </a:p>
        </p:txBody>
      </p:sp>
      <p:sp>
        <p:nvSpPr>
          <p:cNvPr id="6" name="Slide Number Placeholder 5"/>
          <p:cNvSpPr>
            <a:spLocks noGrp="1"/>
          </p:cNvSpPr>
          <p:nvPr>
            <p:ph type="sldNum" sz="quarter" idx="12"/>
          </p:nvPr>
        </p:nvSpPr>
        <p:spPr/>
        <p:txBody>
          <a:bodyPr/>
          <a:lstStyle>
            <a:lvl1pPr>
              <a:defRPr sz="1200"/>
            </a:lvl1pPr>
          </a:lstStyle>
          <a:p>
            <a:fld id="{9FAA51BB-2FC0-4DB8-B50E-F52D50E733B6}" type="slidenum">
              <a:rPr lang="en-GB" smtClean="0"/>
              <a:pPr/>
              <a:t>‹#›</a:t>
            </a:fld>
            <a:endParaRPr lang="en-GB" dirty="0"/>
          </a:p>
        </p:txBody>
      </p:sp>
    </p:spTree>
    <p:extLst>
      <p:ext uri="{BB962C8B-B14F-4D97-AF65-F5344CB8AC3E}">
        <p14:creationId xmlns:p14="http://schemas.microsoft.com/office/powerpoint/2010/main" val="2595251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B76414B-A436-4653-88FD-39CEBAB68A5A}" type="datetime1">
              <a:rPr lang="en-GB" smtClean="0"/>
              <a:t>22/07/2024</a:t>
            </a:fld>
            <a:endParaRPr lang="en-GB"/>
          </a:p>
        </p:txBody>
      </p:sp>
      <p:sp>
        <p:nvSpPr>
          <p:cNvPr id="5" name="Footer Placeholder 4"/>
          <p:cNvSpPr>
            <a:spLocks noGrp="1"/>
          </p:cNvSpPr>
          <p:nvPr>
            <p:ph type="ftr" sz="quarter" idx="11"/>
          </p:nvPr>
        </p:nvSpPr>
        <p:spPr/>
        <p:txBody>
          <a:bodyPr/>
          <a:lstStyle/>
          <a:p>
            <a:r>
              <a:rPr lang="en-GB"/>
              <a:t>Mobility citizenship in the UK</a:t>
            </a:r>
          </a:p>
        </p:txBody>
      </p:sp>
      <p:sp>
        <p:nvSpPr>
          <p:cNvPr id="6" name="Slide Number Placeholder 5"/>
          <p:cNvSpPr>
            <a:spLocks noGrp="1"/>
          </p:cNvSpPr>
          <p:nvPr>
            <p:ph type="sldNum" sz="quarter" idx="12"/>
          </p:nvPr>
        </p:nvSpPr>
        <p:spPr/>
        <p:txBody>
          <a:bodyPr/>
          <a:lstStyle/>
          <a:p>
            <a:fld id="{9FAA51BB-2FC0-4DB8-B50E-F52D50E733B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6910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1D95044-B51D-487B-8649-444A05B0CB90}" type="datetime1">
              <a:rPr lang="en-GB" smtClean="0"/>
              <a:t>22/07/2024</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Mobility citizenship in the UK</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AA51BB-2FC0-4DB8-B50E-F52D50E733B6}" type="slidenum">
              <a:rPr lang="en-GB" smtClean="0"/>
              <a:t>‹#›</a:t>
            </a:fld>
            <a:endParaRPr lang="en-GB"/>
          </a:p>
        </p:txBody>
      </p:sp>
    </p:spTree>
    <p:extLst>
      <p:ext uri="{BB962C8B-B14F-4D97-AF65-F5344CB8AC3E}">
        <p14:creationId xmlns:p14="http://schemas.microsoft.com/office/powerpoint/2010/main" val="529753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7582689-3B46-48D2-B087-CB76ED25D6DC}" type="datetime1">
              <a:rPr lang="en-GB" smtClean="0"/>
              <a:t>22/07/2024</a:t>
            </a:fld>
            <a:endParaRPr lang="en-GB"/>
          </a:p>
        </p:txBody>
      </p:sp>
      <p:sp>
        <p:nvSpPr>
          <p:cNvPr id="6" name="Footer Placeholder 5"/>
          <p:cNvSpPr>
            <a:spLocks noGrp="1"/>
          </p:cNvSpPr>
          <p:nvPr>
            <p:ph type="ftr" sz="quarter" idx="11"/>
          </p:nvPr>
        </p:nvSpPr>
        <p:spPr/>
        <p:txBody>
          <a:bodyPr/>
          <a:lstStyle/>
          <a:p>
            <a:r>
              <a:rPr lang="en-GB"/>
              <a:t>Mobility citizenship in the UK</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01317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6CEEAB1-2C2F-4E25-BF24-2B55EA4DF127}" type="datetime1">
              <a:rPr lang="en-GB" smtClean="0"/>
              <a:t>22/07/2024</a:t>
            </a:fld>
            <a:endParaRPr lang="en-GB"/>
          </a:p>
        </p:txBody>
      </p:sp>
      <p:sp>
        <p:nvSpPr>
          <p:cNvPr id="6" name="Footer Placeholder 5"/>
          <p:cNvSpPr>
            <a:spLocks noGrp="1"/>
          </p:cNvSpPr>
          <p:nvPr>
            <p:ph type="ftr" sz="quarter" idx="11"/>
          </p:nvPr>
        </p:nvSpPr>
        <p:spPr/>
        <p:txBody>
          <a:bodyPr/>
          <a:lstStyle/>
          <a:p>
            <a:r>
              <a:rPr lang="en-GB"/>
              <a:t>Mobility citizenship in the UK</a:t>
            </a:r>
          </a:p>
        </p:txBody>
      </p:sp>
      <p:sp>
        <p:nvSpPr>
          <p:cNvPr id="7" name="Slide Number Placeholder 6"/>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2000362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9DE2863-CBF3-4D7F-961A-FCE3D9A1A0EF}" type="datetime1">
              <a:rPr lang="en-GB" smtClean="0"/>
              <a:t>22/07/2024</a:t>
            </a:fld>
            <a:endParaRPr lang="en-GB"/>
          </a:p>
        </p:txBody>
      </p:sp>
      <p:sp>
        <p:nvSpPr>
          <p:cNvPr id="8" name="Footer Placeholder 7"/>
          <p:cNvSpPr>
            <a:spLocks noGrp="1"/>
          </p:cNvSpPr>
          <p:nvPr>
            <p:ph type="ftr" sz="quarter" idx="11"/>
          </p:nvPr>
        </p:nvSpPr>
        <p:spPr/>
        <p:txBody>
          <a:bodyPr/>
          <a:lstStyle/>
          <a:p>
            <a:r>
              <a:rPr lang="en-GB"/>
              <a:t>Mobility citizenship in the UK</a:t>
            </a:r>
          </a:p>
        </p:txBody>
      </p:sp>
      <p:sp>
        <p:nvSpPr>
          <p:cNvPr id="9" name="Slide Number Placeholder 8"/>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048557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E09218E-379B-49E0-962D-7D6E351AA7BA}" type="datetime1">
              <a:rPr lang="en-GB" smtClean="0"/>
              <a:t>22/07/2024</a:t>
            </a:fld>
            <a:endParaRPr lang="en-GB"/>
          </a:p>
        </p:txBody>
      </p:sp>
      <p:sp>
        <p:nvSpPr>
          <p:cNvPr id="4" name="Footer Placeholder 3"/>
          <p:cNvSpPr>
            <a:spLocks noGrp="1"/>
          </p:cNvSpPr>
          <p:nvPr>
            <p:ph type="ftr" sz="quarter" idx="11"/>
          </p:nvPr>
        </p:nvSpPr>
        <p:spPr/>
        <p:txBody>
          <a:bodyPr/>
          <a:lstStyle/>
          <a:p>
            <a:r>
              <a:rPr lang="en-GB"/>
              <a:t>Mobility citizenship in the UK</a:t>
            </a:r>
          </a:p>
        </p:txBody>
      </p:sp>
      <p:sp>
        <p:nvSpPr>
          <p:cNvPr id="5" name="Slide Number Placeholder 4"/>
          <p:cNvSpPr>
            <a:spLocks noGrp="1"/>
          </p:cNvSpPr>
          <p:nvPr>
            <p:ph type="sldNum" sz="quarter" idx="12"/>
          </p:nvPr>
        </p:nvSpPr>
        <p:spPr/>
        <p:txBody>
          <a:bodyPr/>
          <a:lstStyle/>
          <a:p>
            <a:fld id="{9FAA51BB-2FC0-4DB8-B50E-F52D50E733B6}" type="slidenum">
              <a:rPr lang="en-GB" smtClean="0"/>
              <a:t>‹#›</a:t>
            </a:fld>
            <a:endParaRPr lang="en-GB"/>
          </a:p>
        </p:txBody>
      </p:sp>
    </p:spTree>
    <p:extLst>
      <p:ext uri="{BB962C8B-B14F-4D97-AF65-F5344CB8AC3E}">
        <p14:creationId xmlns:p14="http://schemas.microsoft.com/office/powerpoint/2010/main" val="1290176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6745" y="286604"/>
            <a:ext cx="10398935" cy="911576"/>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756745" y="1477880"/>
            <a:ext cx="10398935" cy="4681181"/>
          </a:xfrm>
          <a:prstGeom prst="rect">
            <a:avLst/>
          </a:prstGeom>
        </p:spPr>
        <p:txBody>
          <a:bodyPr vert="horz" lIns="0" tIns="45720" rIns="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fld id="{F9746024-89CA-4149-B5AA-B057D3F6F349}" type="datetime1">
              <a:rPr lang="en-GB" smtClean="0"/>
              <a:t>22/07/2024</a:t>
            </a:fld>
            <a:endParaRPr lang="en-GB"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000" cap="all" baseline="0">
                <a:solidFill>
                  <a:srgbClr val="FFFFFF"/>
                </a:solidFill>
              </a:defRPr>
            </a:lvl1pPr>
          </a:lstStyle>
          <a:p>
            <a:r>
              <a:rPr lang="en-GB"/>
              <a:t>Mobility citizenship in the UK</a:t>
            </a:r>
            <a:endParaRPr lang="en-GB"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9FAA51BB-2FC0-4DB8-B50E-F52D50E733B6}" type="slidenum">
              <a:rPr lang="en-GB" smtClean="0"/>
              <a:pPr/>
              <a:t>‹#›</a:t>
            </a:fld>
            <a:endParaRPr lang="en-GB" dirty="0"/>
          </a:p>
        </p:txBody>
      </p:sp>
    </p:spTree>
    <p:extLst>
      <p:ext uri="{BB962C8B-B14F-4D97-AF65-F5344CB8AC3E}">
        <p14:creationId xmlns:p14="http://schemas.microsoft.com/office/powerpoint/2010/main" val="312024316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8" r:id="rId5"/>
    <p:sldLayoutId id="2147483669" r:id="rId6"/>
    <p:sldLayoutId id="2147483664" r:id="rId7"/>
    <p:sldLayoutId id="2147483665" r:id="rId8"/>
    <p:sldLayoutId id="2147483666" r:id="rId9"/>
    <p:sldLayoutId id="2147483667" r:id="rId10"/>
    <p:sldLayoutId id="2147483674" r:id="rId11"/>
    <p:sldLayoutId id="2147483676" r:id="rId12"/>
    <p:sldLayoutId id="2147483675" r:id="rId13"/>
    <p:sldLayoutId id="2147483670" r:id="rId14"/>
    <p:sldLayoutId id="2147483671" r:id="rId15"/>
    <p:sldLayoutId id="2147483673" r:id="rId16"/>
    <p:sldLayoutId id="2147483677"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p:txStyles>
    <p:titleStyle>
      <a:lvl1pPr algn="l" defTabSz="914400" rtl="0" eaLnBrk="1" latinLnBrk="0" hangingPunct="1">
        <a:lnSpc>
          <a:spcPct val="100000"/>
        </a:lnSpc>
        <a:spcBef>
          <a:spcPct val="0"/>
        </a:spcBef>
        <a:buNone/>
        <a:defRPr sz="4000" kern="1200" spc="-50" baseline="0">
          <a:solidFill>
            <a:schemeClr val="accent1">
              <a:lumMod val="5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Arial Narrow" panose="020B0606020202030204"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10000"/>
        <a:buFont typeface="Courier New" panose="02070309020205020404" pitchFamily="49" charset="0"/>
        <a:buChar char="o"/>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10000"/>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0.xml.rels><?xml version="1.0" encoding="UTF-8" standalone="yes"?>
<Relationships xmlns="http://schemas.openxmlformats.org/package/2006/relationships"><Relationship Id="rId8" Type="http://schemas.openxmlformats.org/officeDocument/2006/relationships/image" Target="../media/image64.gi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hyperlink" Target="https://pixabay.com/pl/unii-europejskiej-europa-bander%C4%85-eu-15520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hyperlink" Target="https://osf.io/uav8b/" TargetMode="External"/><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75.ti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77.ti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3" Type="http://schemas.openxmlformats.org/officeDocument/2006/relationships/image" Target="../media/image78.t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hyperlink" Target="https://doi.org/10.1177/1468796820966360" TargetMode="External"/><Relationship Id="rId13" Type="http://schemas.openxmlformats.org/officeDocument/2006/relationships/hyperlink" Target="https://doi.org/10.1017/S0043887112000184" TargetMode="External"/><Relationship Id="rId3" Type="http://schemas.openxmlformats.org/officeDocument/2006/relationships/hyperlink" Target="https://guyabel.com/post/animated-directional-chord-diagrams/" TargetMode="External"/><Relationship Id="rId7" Type="http://schemas.openxmlformats.org/officeDocument/2006/relationships/hyperlink" Target="https://doi.org/10.1177/0038038518813842" TargetMode="External"/><Relationship Id="rId12" Type="http://schemas.openxmlformats.org/officeDocument/2006/relationships/hyperlink" Target="https://doi.org/10.1111/j.1749-6632.1992.tb33484.x"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doi.org/10.12688/openreseurope.15042.3" TargetMode="External"/><Relationship Id="rId11" Type="http://schemas.openxmlformats.org/officeDocument/2006/relationships/hyperlink" Target="https://doi.org/10.1007/978-3-030-92377-8" TargetMode="External"/><Relationship Id="rId5" Type="http://schemas.openxmlformats.org/officeDocument/2006/relationships/hyperlink" Target="https://www.queensu.ca/mcp/" TargetMode="External"/><Relationship Id="rId10" Type="http://schemas.openxmlformats.org/officeDocument/2006/relationships/hyperlink" Target="https://doi.org/10.1186/s40878-020-00210-4" TargetMode="External"/><Relationship Id="rId4" Type="http://schemas.openxmlformats.org/officeDocument/2006/relationships/hyperlink" Target="https://doi.org/10.1038/s41597-019-0089-3" TargetMode="External"/><Relationship Id="rId9" Type="http://schemas.openxmlformats.org/officeDocument/2006/relationships/hyperlink" Target="https://doi.org/10.1177/00027162211052233" TargetMode="External"/><Relationship Id="rId14" Type="http://schemas.openxmlformats.org/officeDocument/2006/relationships/hyperlink" Target="https://archive.org/details/encouragingcitiz0000grea"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oi.org/10.1177/0197918318809924" TargetMode="External"/><Relationship Id="rId13" Type="http://schemas.openxmlformats.org/officeDocument/2006/relationships/hyperlink" Target="https://cadmus.eui.eu/handle/1814/73190" TargetMode="External"/><Relationship Id="rId3" Type="http://schemas.openxmlformats.org/officeDocument/2006/relationships/hyperlink" Target="https://doi.org/10.1080/17450100500489189" TargetMode="External"/><Relationship Id="rId7" Type="http://schemas.openxmlformats.org/officeDocument/2006/relationships/hyperlink" Target="https://doi.org/10.1080/01402382.2017.1303252" TargetMode="External"/><Relationship Id="rId12" Type="http://schemas.openxmlformats.org/officeDocument/2006/relationships/hyperlink" Target="https://doi.org/10.7910/DVN/TTMZ08"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doi.org/10.1080/01402380601019613" TargetMode="External"/><Relationship Id="rId11" Type="http://schemas.openxmlformats.org/officeDocument/2006/relationships/hyperlink" Target="https://doi.org/10.1080/13621029708420644" TargetMode="External"/><Relationship Id="rId5" Type="http://schemas.openxmlformats.org/officeDocument/2006/relationships/hyperlink" Target="https://doi.org/10.1007/978-3-319-97502-3_4" TargetMode="External"/><Relationship Id="rId10" Type="http://schemas.openxmlformats.org/officeDocument/2006/relationships/hyperlink" Target="https://www.mipex.eu/" TargetMode="External"/><Relationship Id="rId4" Type="http://schemas.openxmlformats.org/officeDocument/2006/relationships/hyperlink" Target="https://doi.org/10.1080/13621029708420650" TargetMode="External"/><Relationship Id="rId9" Type="http://schemas.openxmlformats.org/officeDocument/2006/relationships/hyperlink" Target="https://doi.org/10.1007/978-3-030-92377-8" TargetMode="External"/><Relationship Id="rId14" Type="http://schemas.openxmlformats.org/officeDocument/2006/relationships/hyperlink" Target="https://doi.org/10.1093/migration/mnz011"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111/1471-0374.00043"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doi.org/10.1177/019791839402800302"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image" Target="../media/image62.jpeg"/><Relationship Id="rId5" Type="http://schemas.openxmlformats.org/officeDocument/2006/relationships/diagramQuickStyle" Target="../diagrams/quickStyle2.xml"/><Relationship Id="rId10" Type="http://schemas.openxmlformats.org/officeDocument/2006/relationships/image" Target="../media/image61.png"/><Relationship Id="rId4" Type="http://schemas.openxmlformats.org/officeDocument/2006/relationships/diagramLayout" Target="../diagrams/layout2.xml"/><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3.xml"/><Relationship Id="rId11" Type="http://schemas.openxmlformats.org/officeDocument/2006/relationships/image" Target="../media/image62.jpeg"/><Relationship Id="rId5" Type="http://schemas.openxmlformats.org/officeDocument/2006/relationships/diagramQuickStyle" Target="../diagrams/quickStyle3.xml"/><Relationship Id="rId10" Type="http://schemas.openxmlformats.org/officeDocument/2006/relationships/image" Target="../media/image61.png"/><Relationship Id="rId4" Type="http://schemas.openxmlformats.org/officeDocument/2006/relationships/diagramLayout" Target="../diagrams/layout3.xml"/><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64.gi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ADB5E4B-E8BC-768D-B385-5990B3FD3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730" y="5120124"/>
            <a:ext cx="1344419" cy="11304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1528AB-E855-B75D-1B22-6FD2298C7C84}"/>
              </a:ext>
            </a:extLst>
          </p:cNvPr>
          <p:cNvSpPr>
            <a:spLocks noGrp="1"/>
          </p:cNvSpPr>
          <p:nvPr>
            <p:ph type="ctrTitle"/>
          </p:nvPr>
        </p:nvSpPr>
        <p:spPr/>
        <p:txBody>
          <a:bodyPr/>
          <a:lstStyle/>
          <a:p>
            <a:r>
              <a:rPr kumimoji="0" lang="en-GB" sz="4300" b="0" i="0" u="none" strike="noStrike" kern="1200" cap="none" spc="-50" normalizeH="0" baseline="0" noProof="0" dirty="0">
                <a:ln>
                  <a:noFill/>
                </a:ln>
                <a:solidFill>
                  <a:srgbClr val="000000">
                    <a:lumMod val="85000"/>
                    <a:lumOff val="15000"/>
                  </a:srgbClr>
                </a:solidFill>
                <a:effectLst/>
                <a:uLnTx/>
                <a:uFillTx/>
                <a:latin typeface="Calibri Light" panose="020F0302020204030204"/>
                <a:ea typeface="+mj-ea"/>
                <a:cs typeface="+mj-cs"/>
              </a:rPr>
              <a:t>Mobility citizenship in the United Kingdom</a:t>
            </a:r>
            <a:br>
              <a:rPr kumimoji="0" lang="en-GB" sz="4300" b="0" i="0" u="none" strike="noStrike" kern="1200" cap="none" spc="-50" normalizeH="0" baseline="0" noProof="0" dirty="0">
                <a:ln>
                  <a:noFill/>
                </a:ln>
                <a:solidFill>
                  <a:srgbClr val="000000">
                    <a:lumMod val="85000"/>
                    <a:lumOff val="15000"/>
                  </a:srgbClr>
                </a:solidFill>
                <a:effectLst/>
                <a:uLnTx/>
                <a:uFillTx/>
                <a:latin typeface="Calibri Light" panose="020F0302020204030204"/>
                <a:ea typeface="+mj-ea"/>
                <a:cs typeface="+mj-cs"/>
              </a:rPr>
            </a:br>
            <a:r>
              <a:rPr kumimoji="0" lang="en-GB" sz="3600" b="0" i="0" u="none" strike="noStrike" kern="1200" cap="none" spc="-50" normalizeH="0" baseline="0" noProof="0" dirty="0">
                <a:ln>
                  <a:noFill/>
                </a:ln>
                <a:solidFill>
                  <a:srgbClr val="000000">
                    <a:lumMod val="85000"/>
                    <a:lumOff val="15000"/>
                  </a:srgbClr>
                </a:solidFill>
                <a:effectLst/>
                <a:uLnTx/>
                <a:uFillTx/>
                <a:latin typeface="Calibri Light" panose="020F0302020204030204"/>
                <a:ea typeface="+mj-ea"/>
                <a:cs typeface="+mj-cs"/>
              </a:rPr>
              <a:t>Colonialism, Europeanisation and de-Europeanisation</a:t>
            </a:r>
            <a:endParaRPr lang="en-GB" dirty="0"/>
          </a:p>
        </p:txBody>
      </p:sp>
      <p:sp>
        <p:nvSpPr>
          <p:cNvPr id="3" name="Subtitle 2">
            <a:extLst>
              <a:ext uri="{FF2B5EF4-FFF2-40B4-BE49-F238E27FC236}">
                <a16:creationId xmlns:a16="http://schemas.microsoft.com/office/drawing/2014/main" id="{3AF5CABD-BAEB-103A-45F6-027AFD9B287F}"/>
              </a:ext>
            </a:extLst>
          </p:cNvPr>
          <p:cNvSpPr>
            <a:spLocks noGrp="1"/>
          </p:cNvSpPr>
          <p:nvPr>
            <p:ph type="subTitle" idx="1"/>
          </p:nvPr>
        </p:nvSpPr>
        <p:spPr>
          <a:xfrm>
            <a:off x="1097280" y="3195781"/>
            <a:ext cx="10058400" cy="823923"/>
          </a:xfrm>
        </p:spPr>
        <p:txBody>
          <a:bodyPr>
            <a:normAutofit/>
          </a:bodyPr>
          <a:lstStyle/>
          <a:p>
            <a:r>
              <a:rPr lang="en-GB" sz="2000" dirty="0"/>
              <a:t>Presented at Osaka University, Japan</a:t>
            </a:r>
          </a:p>
          <a:p>
            <a:r>
              <a:rPr lang="en-GB" sz="2000" dirty="0"/>
              <a:t>16 July 2024</a:t>
            </a:r>
          </a:p>
        </p:txBody>
      </p:sp>
      <p:pic>
        <p:nvPicPr>
          <p:cNvPr id="4" name="Picture 3">
            <a:extLst>
              <a:ext uri="{FF2B5EF4-FFF2-40B4-BE49-F238E27FC236}">
                <a16:creationId xmlns:a16="http://schemas.microsoft.com/office/drawing/2014/main" id="{BBBE28EF-95AA-49A6-8D6D-CAB05F6062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3142" y="4805916"/>
            <a:ext cx="1193647" cy="1444619"/>
          </a:xfrm>
          <a:prstGeom prst="rect">
            <a:avLst/>
          </a:prstGeom>
        </p:spPr>
      </p:pic>
      <p:pic>
        <p:nvPicPr>
          <p:cNvPr id="5" name="Picture 10">
            <a:extLst>
              <a:ext uri="{FF2B5EF4-FFF2-40B4-BE49-F238E27FC236}">
                <a16:creationId xmlns:a16="http://schemas.microsoft.com/office/drawing/2014/main" id="{8280CFAB-64B1-8AAB-08BA-B417B972F997}"/>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17245" t="2011" r="13041"/>
          <a:stretch/>
        </p:blipFill>
        <p:spPr bwMode="auto">
          <a:xfrm>
            <a:off x="9383756" y="5633884"/>
            <a:ext cx="841864" cy="619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613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nvGraphicFramePr>
        <p:xfrm>
          <a:off x="683490" y="1"/>
          <a:ext cx="11508509" cy="6317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B7C7ED3E-BC1F-66DF-0CCD-30CC3D800DA7}"/>
              </a:ext>
            </a:extLst>
          </p:cNvPr>
          <p:cNvSpPr>
            <a:spLocks noGrp="1"/>
          </p:cNvSpPr>
          <p:nvPr>
            <p:ph type="dt" sz="half" idx="10"/>
          </p:nvPr>
        </p:nvSpPr>
        <p:spPr/>
        <p:txBody>
          <a:bodyPr/>
          <a:lstStyle/>
          <a:p>
            <a:fld id="{0ED8111F-396D-442E-B1E2-232865DCC445}" type="datetime1">
              <a:rPr lang="en-GB" smtClean="0"/>
              <a:t>22/07/2024</a:t>
            </a:fld>
            <a:endParaRPr lang="en-GB"/>
          </a:p>
        </p:txBody>
      </p:sp>
      <p:sp>
        <p:nvSpPr>
          <p:cNvPr id="3" name="Footer Placeholder 2">
            <a:extLst>
              <a:ext uri="{FF2B5EF4-FFF2-40B4-BE49-F238E27FC236}">
                <a16:creationId xmlns:a16="http://schemas.microsoft.com/office/drawing/2014/main" id="{89C201A2-0E47-9639-6564-431653C0DBC9}"/>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6936C5E7-AC73-42A8-1D83-1B6EACF6E11E}"/>
              </a:ext>
            </a:extLst>
          </p:cNvPr>
          <p:cNvSpPr>
            <a:spLocks noGrp="1"/>
          </p:cNvSpPr>
          <p:nvPr>
            <p:ph type="sldNum" sz="quarter" idx="12"/>
          </p:nvPr>
        </p:nvSpPr>
        <p:spPr/>
        <p:txBody>
          <a:bodyPr/>
          <a:lstStyle/>
          <a:p>
            <a:fld id="{9FAA51BB-2FC0-4DB8-B50E-F52D50E733B6}" type="slidenum">
              <a:rPr lang="en-GB" smtClean="0"/>
              <a:t>10</a:t>
            </a:fld>
            <a:endParaRPr lang="en-GB"/>
          </a:p>
        </p:txBody>
      </p:sp>
      <p:pic>
        <p:nvPicPr>
          <p:cNvPr id="11" name="Picture 10" descr="A colorful circle with different colored lines&#10;&#10;Description automatically generated">
            <a:extLst>
              <a:ext uri="{FF2B5EF4-FFF2-40B4-BE49-F238E27FC236}">
                <a16:creationId xmlns:a16="http://schemas.microsoft.com/office/drawing/2014/main" id="{2A60AD75-AAA1-025A-F2CF-5D25BA9D96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2244" y="219387"/>
            <a:ext cx="3008376" cy="3008376"/>
          </a:xfrm>
          <a:prstGeom prst="rect">
            <a:avLst/>
          </a:prstGeom>
        </p:spPr>
      </p:pic>
      <p:sp>
        <p:nvSpPr>
          <p:cNvPr id="12" name="TextBox 11">
            <a:extLst>
              <a:ext uri="{FF2B5EF4-FFF2-40B4-BE49-F238E27FC236}">
                <a16:creationId xmlns:a16="http://schemas.microsoft.com/office/drawing/2014/main" id="{A39B9389-E8C4-5AB5-7767-06EA8AA82E85}"/>
              </a:ext>
            </a:extLst>
          </p:cNvPr>
          <p:cNvSpPr txBox="1"/>
          <p:nvPr/>
        </p:nvSpPr>
        <p:spPr>
          <a:xfrm>
            <a:off x="1898181" y="2944103"/>
            <a:ext cx="852970" cy="291811"/>
          </a:xfrm>
          <a:prstGeom prst="rect">
            <a:avLst/>
          </a:prstGeom>
          <a:noFill/>
        </p:spPr>
        <p:txBody>
          <a:bodyPr wrap="square" rtlCol="0">
            <a:spAutoFit/>
          </a:bodyPr>
          <a:lstStyle/>
          <a:p>
            <a:pPr>
              <a:lnSpc>
                <a:spcPct val="80000"/>
              </a:lnSpc>
            </a:pPr>
            <a:r>
              <a:rPr lang="en-GB" sz="800" dirty="0"/>
              <a:t>Data and code:</a:t>
            </a:r>
          </a:p>
          <a:p>
            <a:pPr>
              <a:lnSpc>
                <a:spcPct val="80000"/>
              </a:lnSpc>
            </a:pPr>
            <a:r>
              <a:rPr lang="en-GB" sz="800" dirty="0"/>
              <a:t>Abel (2018)</a:t>
            </a:r>
          </a:p>
        </p:txBody>
      </p:sp>
      <p:sp>
        <p:nvSpPr>
          <p:cNvPr id="13" name="TextBox 12">
            <a:extLst>
              <a:ext uri="{FF2B5EF4-FFF2-40B4-BE49-F238E27FC236}">
                <a16:creationId xmlns:a16="http://schemas.microsoft.com/office/drawing/2014/main" id="{BF3DCE4F-C50B-3DA4-C35A-B08DDDEE6F32}"/>
              </a:ext>
            </a:extLst>
          </p:cNvPr>
          <p:cNvSpPr txBox="1"/>
          <p:nvPr/>
        </p:nvSpPr>
        <p:spPr>
          <a:xfrm>
            <a:off x="6748271" y="283464"/>
            <a:ext cx="5000705" cy="5632311"/>
          </a:xfrm>
          <a:prstGeom prst="rect">
            <a:avLst/>
          </a:prstGeom>
          <a:noFill/>
        </p:spPr>
        <p:txBody>
          <a:bodyPr wrap="square" rtlCol="0">
            <a:spAutoFit/>
          </a:bodyPr>
          <a:lstStyle/>
          <a:p>
            <a:pPr marL="285750" indent="-285750">
              <a:buClr>
                <a:srgbClr val="3F739B">
                  <a:lumMod val="50000"/>
                </a:srgbClr>
              </a:buClr>
              <a:buSzPct val="140000"/>
              <a:buFont typeface="Arial Narrow" panose="020B0606020202030204" pitchFamily="34" charset="0"/>
              <a:buChar char="●"/>
              <a:defRPr/>
            </a:pPr>
            <a:r>
              <a:rPr lang="en-GB" sz="2000" dirty="0">
                <a:solidFill>
                  <a:srgbClr val="000000"/>
                </a:solidFill>
              </a:rPr>
              <a:t>Political transnationalism: </a:t>
            </a:r>
          </a:p>
          <a:p>
            <a:pPr marL="800100" lvl="1" indent="-342900">
              <a:buClr>
                <a:srgbClr val="3F739B">
                  <a:lumMod val="50000"/>
                </a:srgbClr>
              </a:buClr>
              <a:buSzPct val="140000"/>
              <a:buFontTx/>
              <a:buChar char="-"/>
              <a:defRPr/>
            </a:pPr>
            <a:r>
              <a:rPr lang="en-GB" sz="2000" dirty="0">
                <a:solidFill>
                  <a:srgbClr val="000000"/>
                </a:solidFill>
              </a:rPr>
              <a:t>migrants’ “increasing opportunities to combine external and internal status and affiliations” (</a:t>
            </a:r>
            <a:r>
              <a:rPr lang="en-GB" sz="2000" dirty="0" err="1">
                <a:solidFill>
                  <a:srgbClr val="000000"/>
                </a:solidFill>
              </a:rPr>
              <a:t>Bauböck</a:t>
            </a:r>
            <a:r>
              <a:rPr lang="en-GB" sz="2000" dirty="0">
                <a:solidFill>
                  <a:srgbClr val="000000"/>
                </a:solidFill>
              </a:rPr>
              <a:t>, 2003)</a:t>
            </a:r>
          </a:p>
          <a:p>
            <a:pPr marL="800100" lvl="1" indent="-342900">
              <a:buClr>
                <a:srgbClr val="3F739B">
                  <a:lumMod val="50000"/>
                </a:srgbClr>
              </a:buClr>
              <a:buSzPct val="140000"/>
              <a:buFontTx/>
              <a:buChar char="-"/>
              <a:defRPr/>
            </a:pPr>
            <a:r>
              <a:rPr lang="en-GB" sz="2000" dirty="0">
                <a:solidFill>
                  <a:srgbClr val="000000"/>
                </a:solidFill>
              </a:rPr>
              <a:t>“institutional change as a result of migration flows” </a:t>
            </a:r>
            <a:r>
              <a:rPr lang="en-GB" sz="2000" dirty="0">
                <a:solidFill>
                  <a:srgbClr val="000000"/>
                </a:solidFill>
                <a:sym typeface="Wingdings" panose="05000000000000000000" pitchFamily="2" charset="2"/>
              </a:rPr>
              <a:t> citizenship constellations</a:t>
            </a:r>
            <a:r>
              <a:rPr lang="en-GB" sz="2000" dirty="0">
                <a:solidFill>
                  <a:srgbClr val="000000"/>
                </a:solidFill>
              </a:rPr>
              <a:t> (</a:t>
            </a:r>
            <a:r>
              <a:rPr lang="en-GB" sz="2000" dirty="0" err="1">
                <a:solidFill>
                  <a:srgbClr val="000000"/>
                </a:solidFill>
              </a:rPr>
              <a:t>Bauböck</a:t>
            </a:r>
            <a:r>
              <a:rPr lang="en-GB" sz="2000" dirty="0">
                <a:solidFill>
                  <a:srgbClr val="000000"/>
                </a:solidFill>
              </a:rPr>
              <a:t> 2010)</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Migration infrastructures:</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opportunity/constrains structure shaping peoples’ capability to migrate (Preiss, 2022; </a:t>
            </a:r>
            <a:r>
              <a:rPr lang="en-GB" sz="2000" dirty="0" err="1">
                <a:solidFill>
                  <a:srgbClr val="000000"/>
                </a:solidFill>
                <a:latin typeface="Calibri" panose="020F0502020204030204"/>
              </a:rPr>
              <a:t>Düvell</a:t>
            </a:r>
            <a:r>
              <a:rPr lang="en-GB" sz="2000" dirty="0">
                <a:solidFill>
                  <a:srgbClr val="000000"/>
                </a:solidFill>
                <a:latin typeface="Calibri" panose="020F0502020204030204"/>
              </a:rPr>
              <a:t> and Preiss, 2022)</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crucial meso-level elements that shape migration decision-making in the context of various ‘aspirations’ and ‘capabilities’ (de Haas, 2021; </a:t>
            </a:r>
            <a:r>
              <a:rPr lang="en-GB" sz="2000" dirty="0" err="1">
                <a:solidFill>
                  <a:srgbClr val="000000"/>
                </a:solidFill>
                <a:latin typeface="Calibri" panose="020F0502020204030204"/>
              </a:rPr>
              <a:t>Czaika</a:t>
            </a:r>
            <a:r>
              <a:rPr lang="en-GB" sz="2000" dirty="0">
                <a:solidFill>
                  <a:srgbClr val="000000"/>
                </a:solidFill>
                <a:latin typeface="Calibri" panose="020F0502020204030204"/>
              </a:rPr>
              <a:t>, </a:t>
            </a:r>
            <a:r>
              <a:rPr lang="en-GB" sz="2000" dirty="0" err="1">
                <a:solidFill>
                  <a:srgbClr val="000000"/>
                </a:solidFill>
                <a:latin typeface="Calibri" panose="020F0502020204030204"/>
              </a:rPr>
              <a:t>Bijak</a:t>
            </a:r>
            <a:r>
              <a:rPr lang="en-GB" sz="2000" dirty="0">
                <a:solidFill>
                  <a:srgbClr val="000000"/>
                </a:solidFill>
                <a:latin typeface="Calibri" panose="020F0502020204030204"/>
              </a:rPr>
              <a:t>, and </a:t>
            </a:r>
            <a:r>
              <a:rPr lang="en-GB" sz="2000" dirty="0" err="1">
                <a:solidFill>
                  <a:srgbClr val="000000"/>
                </a:solidFill>
                <a:latin typeface="Calibri" panose="020F0502020204030204"/>
              </a:rPr>
              <a:t>Prike</a:t>
            </a:r>
            <a:r>
              <a:rPr lang="en-GB" sz="2000" dirty="0">
                <a:solidFill>
                  <a:srgbClr val="000000"/>
                </a:solidFill>
                <a:latin typeface="Calibri" panose="020F0502020204030204"/>
              </a:rPr>
              <a:t>, 2021)</a:t>
            </a:r>
            <a:endParaRPr lang="en-GB" sz="2000" dirty="0">
              <a:solidFill>
                <a:srgbClr val="000000"/>
              </a:solidFill>
            </a:endParaRP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The European Union as mobility-citizenship opportunity structure</a:t>
            </a:r>
          </a:p>
        </p:txBody>
      </p:sp>
    </p:spTree>
    <p:extLst>
      <p:ext uri="{BB962C8B-B14F-4D97-AF65-F5344CB8AC3E}">
        <p14:creationId xmlns:p14="http://schemas.microsoft.com/office/powerpoint/2010/main" val="351592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animEffect transition="in" filter="fade">
                                      <p:cBhvr>
                                        <p:cTn id="11" dur="500"/>
                                        <p:tgtEl>
                                          <p:spTgt spid="1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3">
                                            <p:txEl>
                                              <p:pRg st="4" end="4"/>
                                            </p:txEl>
                                          </p:spTgt>
                                        </p:tgtEl>
                                        <p:attrNameLst>
                                          <p:attrName>style.visibility</p:attrName>
                                        </p:attrNameLst>
                                      </p:cBhvr>
                                      <p:to>
                                        <p:strVal val="visible"/>
                                      </p:to>
                                    </p:set>
                                    <p:animEffect transition="in" filter="fade">
                                      <p:cBhvr>
                                        <p:cTn id="20" dur="500"/>
                                        <p:tgtEl>
                                          <p:spTgt spid="13">
                                            <p:txEl>
                                              <p:pRg st="4" end="4"/>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
                                            <p:txEl>
                                              <p:pRg st="5" end="5"/>
                                            </p:txEl>
                                          </p:spTgt>
                                        </p:tgtEl>
                                        <p:attrNameLst>
                                          <p:attrName>style.visibility</p:attrName>
                                        </p:attrNameLst>
                                      </p:cBhvr>
                                      <p:to>
                                        <p:strVal val="visible"/>
                                      </p:to>
                                    </p:set>
                                    <p:animEffect transition="in" filter="fade">
                                      <p:cBhvr>
                                        <p:cTn id="24" dur="500"/>
                                        <p:tgtEl>
                                          <p:spTgt spid="1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Effect transition="in" filter="fade">
                                      <p:cBhvr>
                                        <p:cTn id="29"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8000" b="-38000"/>
          </a:stretch>
        </a:blip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179F38D-BD73-76CB-44B8-236E0748180B}"/>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t="11565"/>
          <a:stretch/>
        </p:blipFill>
        <p:spPr bwMode="auto">
          <a:xfrm>
            <a:off x="0" y="0"/>
            <a:ext cx="12192000" cy="6341258"/>
          </a:xfrm>
          <a:prstGeom prst="rtTriangle">
            <a:avLst/>
          </a:prstGeom>
          <a:noFill/>
          <a:extLst>
            <a:ext uri="{909E8E84-426E-40DD-AFC4-6F175D3DCCD1}">
              <a14:hiddenFill xmlns:a14="http://schemas.microsoft.com/office/drawing/2010/main">
                <a:solidFill>
                  <a:srgbClr val="FFFFFF"/>
                </a:solidFill>
              </a14:hiddenFill>
            </a:ext>
          </a:extLst>
        </p:spPr>
      </p:pic>
      <p:sp>
        <p:nvSpPr>
          <p:cNvPr id="18" name="Title 17">
            <a:extLst>
              <a:ext uri="{FF2B5EF4-FFF2-40B4-BE49-F238E27FC236}">
                <a16:creationId xmlns:a16="http://schemas.microsoft.com/office/drawing/2014/main" id="{0FC7F38C-8D21-D872-0467-219967671800}"/>
              </a:ext>
            </a:extLst>
          </p:cNvPr>
          <p:cNvSpPr>
            <a:spLocks noGrp="1"/>
          </p:cNvSpPr>
          <p:nvPr>
            <p:ph type="title"/>
          </p:nvPr>
        </p:nvSpPr>
        <p:spPr/>
        <p:txBody>
          <a:bodyPr>
            <a:normAutofit/>
          </a:bodyPr>
          <a:lstStyle/>
          <a:p>
            <a:r>
              <a:rPr lang="en-GB" sz="7200" b="1" dirty="0">
                <a:solidFill>
                  <a:schemeClr val="tx1"/>
                </a:solidFill>
                <a:effectLst>
                  <a:outerShdw blurRad="38100" dist="38100" dir="2700000" algn="tl">
                    <a:srgbClr val="000000">
                      <a:alpha val="43137"/>
                    </a:srgbClr>
                  </a:outerShdw>
                </a:effectLst>
              </a:rPr>
              <a:t>Citizenship and mobility</a:t>
            </a:r>
            <a:br>
              <a:rPr lang="en-GB" sz="7200" b="1" dirty="0">
                <a:solidFill>
                  <a:schemeClr val="tx1"/>
                </a:solidFill>
                <a:effectLst>
                  <a:outerShdw blurRad="38100" dist="38100" dir="2700000" algn="tl">
                    <a:srgbClr val="000000">
                      <a:alpha val="43137"/>
                    </a:srgbClr>
                  </a:outerShdw>
                </a:effectLst>
              </a:rPr>
            </a:br>
            <a:r>
              <a:rPr lang="en-GB" sz="7200" b="1" dirty="0">
                <a:solidFill>
                  <a:schemeClr val="tx1"/>
                </a:solidFill>
                <a:effectLst>
                  <a:outerShdw blurRad="38100" dist="38100" dir="2700000" algn="tl">
                    <a:srgbClr val="000000">
                      <a:alpha val="43137"/>
                    </a:srgbClr>
                  </a:outerShdw>
                </a:effectLst>
              </a:rPr>
              <a:t>in the UK and the EU</a:t>
            </a:r>
          </a:p>
        </p:txBody>
      </p:sp>
      <p:sp>
        <p:nvSpPr>
          <p:cNvPr id="4" name="Date Placeholder 3">
            <a:extLst>
              <a:ext uri="{FF2B5EF4-FFF2-40B4-BE49-F238E27FC236}">
                <a16:creationId xmlns:a16="http://schemas.microsoft.com/office/drawing/2014/main" id="{1FC3C2FF-1E45-146D-BB51-0344DFBC49E5}"/>
              </a:ext>
            </a:extLst>
          </p:cNvPr>
          <p:cNvSpPr>
            <a:spLocks noGrp="1"/>
          </p:cNvSpPr>
          <p:nvPr>
            <p:ph type="dt" sz="half" idx="10"/>
          </p:nvPr>
        </p:nvSpPr>
        <p:spPr/>
        <p:txBody>
          <a:bodyPr/>
          <a:lstStyle/>
          <a:p>
            <a:fld id="{1B76414B-A436-4653-88FD-39CEBAB68A5A}" type="datetime1">
              <a:rPr lang="en-GB" smtClean="0"/>
              <a:t>22/07/2024</a:t>
            </a:fld>
            <a:endParaRPr lang="en-GB"/>
          </a:p>
        </p:txBody>
      </p:sp>
      <p:sp>
        <p:nvSpPr>
          <p:cNvPr id="5" name="Footer Placeholder 4">
            <a:extLst>
              <a:ext uri="{FF2B5EF4-FFF2-40B4-BE49-F238E27FC236}">
                <a16:creationId xmlns:a16="http://schemas.microsoft.com/office/drawing/2014/main" id="{28771AFA-C747-CB12-B97C-A383F7A609D3}"/>
              </a:ext>
            </a:extLst>
          </p:cNvPr>
          <p:cNvSpPr>
            <a:spLocks noGrp="1"/>
          </p:cNvSpPr>
          <p:nvPr>
            <p:ph type="ftr" sz="quarter" idx="11"/>
          </p:nvPr>
        </p:nvSpPr>
        <p:spPr/>
        <p:txBody>
          <a:bodyPr/>
          <a:lstStyle/>
          <a:p>
            <a:r>
              <a:rPr lang="en-GB"/>
              <a:t>Mobility citizenship in the UK</a:t>
            </a:r>
          </a:p>
        </p:txBody>
      </p:sp>
      <p:sp>
        <p:nvSpPr>
          <p:cNvPr id="6" name="Slide Number Placeholder 5">
            <a:extLst>
              <a:ext uri="{FF2B5EF4-FFF2-40B4-BE49-F238E27FC236}">
                <a16:creationId xmlns:a16="http://schemas.microsoft.com/office/drawing/2014/main" id="{422F475D-B07A-66A9-795A-A26CE2F3D385}"/>
              </a:ext>
            </a:extLst>
          </p:cNvPr>
          <p:cNvSpPr>
            <a:spLocks noGrp="1"/>
          </p:cNvSpPr>
          <p:nvPr>
            <p:ph type="sldNum" sz="quarter" idx="12"/>
          </p:nvPr>
        </p:nvSpPr>
        <p:spPr/>
        <p:txBody>
          <a:bodyPr/>
          <a:lstStyle/>
          <a:p>
            <a:fld id="{9FAA51BB-2FC0-4DB8-B50E-F52D50E733B6}" type="slidenum">
              <a:rPr lang="en-GB" smtClean="0"/>
              <a:t>11</a:t>
            </a:fld>
            <a:endParaRPr lang="en-GB"/>
          </a:p>
        </p:txBody>
      </p:sp>
      <p:sp>
        <p:nvSpPr>
          <p:cNvPr id="13" name="AutoShape 2" descr="Flags, Symbols &amp; Currency of United Kingdom - World Atlas">
            <a:extLst>
              <a:ext uri="{FF2B5EF4-FFF2-40B4-BE49-F238E27FC236}">
                <a16:creationId xmlns:a16="http://schemas.microsoft.com/office/drawing/2014/main" id="{B9B63015-315B-202A-D14E-567404D5DA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88134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668F-B9FF-AD28-FA5B-375A93C95896}"/>
              </a:ext>
            </a:extLst>
          </p:cNvPr>
          <p:cNvSpPr>
            <a:spLocks noGrp="1"/>
          </p:cNvSpPr>
          <p:nvPr>
            <p:ph type="title"/>
          </p:nvPr>
        </p:nvSpPr>
        <p:spPr/>
        <p:txBody>
          <a:bodyPr/>
          <a:lstStyle/>
          <a:p>
            <a:r>
              <a:rPr lang="en-GB" dirty="0"/>
              <a:t>Citizenship in the United Kingdom</a:t>
            </a:r>
          </a:p>
        </p:txBody>
      </p:sp>
      <p:sp>
        <p:nvSpPr>
          <p:cNvPr id="4" name="Date Placeholder 3">
            <a:extLst>
              <a:ext uri="{FF2B5EF4-FFF2-40B4-BE49-F238E27FC236}">
                <a16:creationId xmlns:a16="http://schemas.microsoft.com/office/drawing/2014/main" id="{B581723C-8D4C-AF9F-798B-B18423B01CEF}"/>
              </a:ext>
            </a:extLst>
          </p:cNvPr>
          <p:cNvSpPr>
            <a:spLocks noGrp="1"/>
          </p:cNvSpPr>
          <p:nvPr>
            <p:ph type="dt" sz="half" idx="10"/>
          </p:nvPr>
        </p:nvSpPr>
        <p:spPr/>
        <p:txBody>
          <a:bodyPr/>
          <a:lstStyle/>
          <a:p>
            <a:fld id="{5FFD56B9-FA4D-4652-B9B2-8797B3D9D572}" type="datetime1">
              <a:rPr lang="en-GB" smtClean="0"/>
              <a:t>22/07/2024</a:t>
            </a:fld>
            <a:endParaRPr lang="en-GB"/>
          </a:p>
        </p:txBody>
      </p:sp>
      <p:sp>
        <p:nvSpPr>
          <p:cNvPr id="5" name="Footer Placeholder 4">
            <a:extLst>
              <a:ext uri="{FF2B5EF4-FFF2-40B4-BE49-F238E27FC236}">
                <a16:creationId xmlns:a16="http://schemas.microsoft.com/office/drawing/2014/main" id="{4412DA8F-9633-2BA3-460E-8F02EA8BAA2B}"/>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CBB62CF8-503B-8D6B-3BC0-994649F78A7D}"/>
              </a:ext>
            </a:extLst>
          </p:cNvPr>
          <p:cNvSpPr>
            <a:spLocks noGrp="1"/>
          </p:cNvSpPr>
          <p:nvPr>
            <p:ph type="sldNum" sz="quarter" idx="12"/>
          </p:nvPr>
        </p:nvSpPr>
        <p:spPr/>
        <p:txBody>
          <a:bodyPr/>
          <a:lstStyle/>
          <a:p>
            <a:fld id="{9FAA51BB-2FC0-4DB8-B50E-F52D50E733B6}" type="slidenum">
              <a:rPr lang="en-GB" smtClean="0"/>
              <a:pPr/>
              <a:t>12</a:t>
            </a:fld>
            <a:endParaRPr lang="en-GB" dirty="0"/>
          </a:p>
        </p:txBody>
      </p:sp>
      <p:graphicFrame>
        <p:nvGraphicFramePr>
          <p:cNvPr id="10" name="Content Placeholder 9">
            <a:extLst>
              <a:ext uri="{FF2B5EF4-FFF2-40B4-BE49-F238E27FC236}">
                <a16:creationId xmlns:a16="http://schemas.microsoft.com/office/drawing/2014/main" id="{C447E234-B62D-B6B4-78F3-E2DFF9D1D64F}"/>
              </a:ext>
            </a:extLst>
          </p:cNvPr>
          <p:cNvGraphicFramePr>
            <a:graphicFrameLocks noGrp="1"/>
          </p:cNvGraphicFramePr>
          <p:nvPr>
            <p:ph idx="1"/>
            <p:extLst>
              <p:ext uri="{D42A27DB-BD31-4B8C-83A1-F6EECF244321}">
                <p14:modId xmlns:p14="http://schemas.microsoft.com/office/powerpoint/2010/main" val="2569680979"/>
              </p:ext>
            </p:extLst>
          </p:nvPr>
        </p:nvGraphicFramePr>
        <p:xfrm>
          <a:off x="756745" y="1577834"/>
          <a:ext cx="10398125" cy="182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47DE1B85-8D78-EE66-1903-E9364934E06D}"/>
              </a:ext>
            </a:extLst>
          </p:cNvPr>
          <p:cNvSpPr txBox="1"/>
          <p:nvPr/>
        </p:nvSpPr>
        <p:spPr>
          <a:xfrm>
            <a:off x="721683" y="1432447"/>
            <a:ext cx="1850065" cy="523220"/>
          </a:xfrm>
          <a:prstGeom prst="rect">
            <a:avLst/>
          </a:prstGeom>
          <a:noFill/>
        </p:spPr>
        <p:txBody>
          <a:bodyPr wrap="square">
            <a:spAutoFit/>
          </a:bodyPr>
          <a:lstStyle/>
          <a:p>
            <a:pPr algn="ctr"/>
            <a:r>
              <a:rPr lang="en-GB" sz="1400" i="1" dirty="0">
                <a:effectLst/>
                <a:ea typeface="SimSun" panose="02010600030101010101" pitchFamily="2" charset="-122"/>
              </a:rPr>
              <a:t>Calvin v. Smith</a:t>
            </a:r>
            <a:r>
              <a:rPr lang="en-GB" sz="1400" dirty="0">
                <a:effectLst/>
                <a:ea typeface="SimSun" panose="02010600030101010101" pitchFamily="2" charset="-122"/>
              </a:rPr>
              <a:t> </a:t>
            </a:r>
          </a:p>
          <a:p>
            <a:pPr algn="ctr"/>
            <a:r>
              <a:rPr lang="en-GB" sz="1400" dirty="0">
                <a:effectLst/>
                <a:ea typeface="SimSun" panose="02010600030101010101" pitchFamily="2" charset="-122"/>
              </a:rPr>
              <a:t>(‘Case of the </a:t>
            </a:r>
            <a:r>
              <a:rPr lang="en-GB" sz="1400" dirty="0" err="1">
                <a:effectLst/>
                <a:ea typeface="SimSun" panose="02010600030101010101" pitchFamily="2" charset="-122"/>
              </a:rPr>
              <a:t>Postnati</a:t>
            </a:r>
            <a:r>
              <a:rPr lang="en-GB" sz="1400" dirty="0">
                <a:effectLst/>
                <a:ea typeface="SimSun" panose="02010600030101010101" pitchFamily="2" charset="-122"/>
              </a:rPr>
              <a:t>’) </a:t>
            </a:r>
            <a:endParaRPr lang="en-GB" sz="1400" dirty="0"/>
          </a:p>
        </p:txBody>
      </p:sp>
      <p:sp>
        <p:nvSpPr>
          <p:cNvPr id="14" name="TextBox 13">
            <a:extLst>
              <a:ext uri="{FF2B5EF4-FFF2-40B4-BE49-F238E27FC236}">
                <a16:creationId xmlns:a16="http://schemas.microsoft.com/office/drawing/2014/main" id="{CB3E4455-46AF-1BB8-3FF6-4436578BCF66}"/>
              </a:ext>
            </a:extLst>
          </p:cNvPr>
          <p:cNvSpPr txBox="1"/>
          <p:nvPr/>
        </p:nvSpPr>
        <p:spPr>
          <a:xfrm>
            <a:off x="721683" y="3028763"/>
            <a:ext cx="1850065" cy="2031325"/>
          </a:xfrm>
          <a:prstGeom prst="rect">
            <a:avLst/>
          </a:prstGeom>
          <a:noFill/>
        </p:spPr>
        <p:txBody>
          <a:bodyPr wrap="square">
            <a:spAutoFit/>
          </a:bodyPr>
          <a:lstStyle/>
          <a:p>
            <a:pPr algn="ctr"/>
            <a:r>
              <a:rPr lang="en-GB" sz="1400" i="1" dirty="0" err="1">
                <a:effectLst/>
                <a:ea typeface="SimSun" panose="02010600030101010101" pitchFamily="2" charset="-122"/>
              </a:rPr>
              <a:t>ius</a:t>
            </a:r>
            <a:r>
              <a:rPr lang="en-GB" sz="1400" i="1" dirty="0">
                <a:effectLst/>
                <a:ea typeface="SimSun" panose="02010600030101010101" pitchFamily="2" charset="-122"/>
              </a:rPr>
              <a:t> soli</a:t>
            </a:r>
          </a:p>
          <a:p>
            <a:pPr algn="ctr"/>
            <a:r>
              <a:rPr lang="en-GB" sz="1400" dirty="0">
                <a:effectLst/>
                <a:ea typeface="SimSun" panose="02010600030101010101" pitchFamily="2" charset="-122"/>
              </a:rPr>
              <a:t>(“law of the soil”) </a:t>
            </a:r>
          </a:p>
          <a:p>
            <a:endParaRPr lang="en-GB" sz="1400" dirty="0">
              <a:ea typeface="SimSun" panose="02010600030101010101" pitchFamily="2" charset="-122"/>
            </a:endParaRPr>
          </a:p>
          <a:p>
            <a:r>
              <a:rPr lang="en-GB" sz="1400" dirty="0">
                <a:effectLst/>
                <a:ea typeface="SimSun" panose="02010600030101010101" pitchFamily="2" charset="-122"/>
              </a:rPr>
              <a:t>British subjecthood - </a:t>
            </a:r>
            <a:r>
              <a:rPr lang="en-GB" sz="1400" i="1" dirty="0">
                <a:effectLst/>
                <a:ea typeface="SimSun" panose="02010600030101010101" pitchFamily="2" charset="-122"/>
              </a:rPr>
              <a:t>allegiance</a:t>
            </a:r>
            <a:r>
              <a:rPr lang="en-GB" sz="1400" dirty="0">
                <a:effectLst/>
                <a:ea typeface="SimSun" panose="02010600030101010101" pitchFamily="2" charset="-122"/>
              </a:rPr>
              <a:t> to the monarch (primarily) by virtue of birth within the realm of the Crown.</a:t>
            </a:r>
            <a:endParaRPr lang="en-GB" sz="1400" dirty="0"/>
          </a:p>
        </p:txBody>
      </p:sp>
      <p:sp>
        <p:nvSpPr>
          <p:cNvPr id="16" name="TextBox 15">
            <a:extLst>
              <a:ext uri="{FF2B5EF4-FFF2-40B4-BE49-F238E27FC236}">
                <a16:creationId xmlns:a16="http://schemas.microsoft.com/office/drawing/2014/main" id="{3085EA8F-8022-8272-5392-E8C49AC3226D}"/>
              </a:ext>
            </a:extLst>
          </p:cNvPr>
          <p:cNvSpPr txBox="1"/>
          <p:nvPr/>
        </p:nvSpPr>
        <p:spPr>
          <a:xfrm>
            <a:off x="3737690" y="1441958"/>
            <a:ext cx="1507301" cy="523220"/>
          </a:xfrm>
          <a:prstGeom prst="rect">
            <a:avLst/>
          </a:prstGeom>
          <a:noFill/>
        </p:spPr>
        <p:txBody>
          <a:bodyPr wrap="square">
            <a:spAutoFit/>
          </a:bodyPr>
          <a:lstStyle/>
          <a:p>
            <a:pPr algn="ctr"/>
            <a:r>
              <a:rPr lang="en-GB" sz="1400" i="1" dirty="0">
                <a:effectLst/>
                <a:ea typeface="SimSun" panose="02010600030101010101" pitchFamily="2" charset="-122"/>
              </a:rPr>
              <a:t>Naturalization Act of 1844</a:t>
            </a:r>
            <a:endParaRPr lang="en-GB" sz="1400" dirty="0"/>
          </a:p>
        </p:txBody>
      </p:sp>
      <p:sp>
        <p:nvSpPr>
          <p:cNvPr id="18" name="Arrow: Striped Right 17">
            <a:extLst>
              <a:ext uri="{FF2B5EF4-FFF2-40B4-BE49-F238E27FC236}">
                <a16:creationId xmlns:a16="http://schemas.microsoft.com/office/drawing/2014/main" id="{450DD1BC-1A79-AEB1-EC9A-F9696CB13D47}"/>
              </a:ext>
            </a:extLst>
          </p:cNvPr>
          <p:cNvSpPr/>
          <p:nvPr/>
        </p:nvSpPr>
        <p:spPr>
          <a:xfrm>
            <a:off x="3915308" y="2182310"/>
            <a:ext cx="4286798" cy="617060"/>
          </a:xfrm>
          <a:prstGeom prst="stripedRightArrow">
            <a:avLst/>
          </a:prstGeom>
          <a:solidFill>
            <a:srgbClr val="3F739B">
              <a:alpha val="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1847</a:t>
            </a:r>
            <a:endParaRPr lang="en-GB" dirty="0"/>
          </a:p>
        </p:txBody>
      </p:sp>
      <p:sp>
        <p:nvSpPr>
          <p:cNvPr id="17" name="TextBox 16">
            <a:extLst>
              <a:ext uri="{FF2B5EF4-FFF2-40B4-BE49-F238E27FC236}">
                <a16:creationId xmlns:a16="http://schemas.microsoft.com/office/drawing/2014/main" id="{AAD44850-8F3C-FEFB-A98F-DAEA9CB4C1C0}"/>
              </a:ext>
            </a:extLst>
          </p:cNvPr>
          <p:cNvSpPr txBox="1"/>
          <p:nvPr/>
        </p:nvSpPr>
        <p:spPr>
          <a:xfrm>
            <a:off x="3812120" y="3028763"/>
            <a:ext cx="1850065" cy="3108543"/>
          </a:xfrm>
          <a:prstGeom prst="rect">
            <a:avLst/>
          </a:prstGeom>
          <a:noFill/>
        </p:spPr>
        <p:txBody>
          <a:bodyPr wrap="square">
            <a:spAutoFit/>
          </a:bodyPr>
          <a:lstStyle/>
          <a:p>
            <a:r>
              <a:rPr lang="en-GB" sz="1400" i="1" dirty="0"/>
              <a:t>Naturalisation</a:t>
            </a:r>
            <a:r>
              <a:rPr lang="en-GB" sz="1400" dirty="0"/>
              <a:t> first formalised;</a:t>
            </a:r>
          </a:p>
          <a:p>
            <a:endParaRPr lang="en-GB" sz="1400" dirty="0"/>
          </a:p>
          <a:p>
            <a:r>
              <a:rPr lang="en-GB" sz="1400" dirty="0"/>
              <a:t>Before:  personal grant through an Act of Parliament; more limited rights than birthright subjecthood;</a:t>
            </a:r>
          </a:p>
          <a:p>
            <a:endParaRPr lang="en-GB" sz="1400" dirty="0"/>
          </a:p>
          <a:p>
            <a:r>
              <a:rPr lang="en-GB" sz="1400" dirty="0"/>
              <a:t>After: handled by government officials; equal rights to British subjects by birth </a:t>
            </a:r>
          </a:p>
        </p:txBody>
      </p:sp>
      <p:sp>
        <p:nvSpPr>
          <p:cNvPr id="20" name="TextBox 19">
            <a:extLst>
              <a:ext uri="{FF2B5EF4-FFF2-40B4-BE49-F238E27FC236}">
                <a16:creationId xmlns:a16="http://schemas.microsoft.com/office/drawing/2014/main" id="{5ACF29AD-C70D-5A8E-C3CE-4DA2CB3CB277}"/>
              </a:ext>
            </a:extLst>
          </p:cNvPr>
          <p:cNvSpPr txBox="1"/>
          <p:nvPr/>
        </p:nvSpPr>
        <p:spPr>
          <a:xfrm>
            <a:off x="5697247" y="3028763"/>
            <a:ext cx="2170846" cy="2893100"/>
          </a:xfrm>
          <a:prstGeom prst="rect">
            <a:avLst/>
          </a:prstGeom>
          <a:noFill/>
        </p:spPr>
        <p:txBody>
          <a:bodyPr wrap="square">
            <a:spAutoFit/>
          </a:bodyPr>
          <a:lstStyle/>
          <a:p>
            <a:r>
              <a:rPr lang="en-GB" sz="1400" dirty="0"/>
              <a:t>Amendment allowing colonial legislatures to implement own naturalisation rules; </a:t>
            </a:r>
          </a:p>
          <a:p>
            <a:endParaRPr lang="en-GB" sz="1400" dirty="0"/>
          </a:p>
          <a:p>
            <a:r>
              <a:rPr lang="en-GB" sz="1400" dirty="0"/>
              <a:t>‘imperial naturalisation’: those naturalised in the UK</a:t>
            </a:r>
          </a:p>
          <a:p>
            <a:pPr algn="ctr"/>
            <a:r>
              <a:rPr lang="en-GB" sz="1400" dirty="0"/>
              <a:t>vs.</a:t>
            </a:r>
          </a:p>
          <a:p>
            <a:r>
              <a:rPr lang="en-GB" sz="1400" dirty="0"/>
              <a:t>‘local naturalisation’: those naturalised in a colony</a:t>
            </a:r>
          </a:p>
          <a:p>
            <a:endParaRPr lang="en-GB" sz="1400" dirty="0"/>
          </a:p>
          <a:p>
            <a:r>
              <a:rPr lang="en-GB" sz="1400" dirty="0"/>
              <a:t>Precedent: 1670 ‘Craw v. Ramsey’</a:t>
            </a:r>
          </a:p>
        </p:txBody>
      </p:sp>
      <p:sp>
        <p:nvSpPr>
          <p:cNvPr id="23" name="Rectangle 22">
            <a:extLst>
              <a:ext uri="{FF2B5EF4-FFF2-40B4-BE49-F238E27FC236}">
                <a16:creationId xmlns:a16="http://schemas.microsoft.com/office/drawing/2014/main" id="{5F5F2A6F-7F79-CB05-8658-9D6B3C66965A}"/>
              </a:ext>
            </a:extLst>
          </p:cNvPr>
          <p:cNvSpPr/>
          <p:nvPr/>
        </p:nvSpPr>
        <p:spPr>
          <a:xfrm>
            <a:off x="2728248" y="2362858"/>
            <a:ext cx="841303" cy="258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1670</a:t>
            </a:r>
          </a:p>
        </p:txBody>
      </p:sp>
      <p:cxnSp>
        <p:nvCxnSpPr>
          <p:cNvPr id="25" name="Straight Connector 24">
            <a:extLst>
              <a:ext uri="{FF2B5EF4-FFF2-40B4-BE49-F238E27FC236}">
                <a16:creationId xmlns:a16="http://schemas.microsoft.com/office/drawing/2014/main" id="{B9C39A5E-E0DC-6EC5-45EE-34FCFB97D5DB}"/>
              </a:ext>
            </a:extLst>
          </p:cNvPr>
          <p:cNvCxnSpPr>
            <a:cxnSpLocks/>
          </p:cNvCxnSpPr>
          <p:nvPr/>
        </p:nvCxnSpPr>
        <p:spPr>
          <a:xfrm flipV="1">
            <a:off x="3148899" y="1690492"/>
            <a:ext cx="0" cy="5907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C02378A6-D2F1-9C7F-EE8C-C9FADDD8377F}"/>
              </a:ext>
            </a:extLst>
          </p:cNvPr>
          <p:cNvSpPr txBox="1"/>
          <p:nvPr/>
        </p:nvSpPr>
        <p:spPr>
          <a:xfrm>
            <a:off x="2674937" y="1413493"/>
            <a:ext cx="1240370" cy="276999"/>
          </a:xfrm>
          <a:prstGeom prst="rect">
            <a:avLst/>
          </a:prstGeom>
          <a:noFill/>
        </p:spPr>
        <p:txBody>
          <a:bodyPr wrap="square">
            <a:spAutoFit/>
          </a:bodyPr>
          <a:lstStyle/>
          <a:p>
            <a:r>
              <a:rPr lang="en-GB" sz="1200" i="1" dirty="0">
                <a:effectLst/>
                <a:ea typeface="SimSun" panose="02010600030101010101" pitchFamily="2" charset="-122"/>
              </a:rPr>
              <a:t>Craw v. Ramsey</a:t>
            </a:r>
            <a:endParaRPr lang="en-GB" sz="1200" dirty="0"/>
          </a:p>
        </p:txBody>
      </p:sp>
      <p:cxnSp>
        <p:nvCxnSpPr>
          <p:cNvPr id="37" name="Straight Connector 36">
            <a:extLst>
              <a:ext uri="{FF2B5EF4-FFF2-40B4-BE49-F238E27FC236}">
                <a16:creationId xmlns:a16="http://schemas.microsoft.com/office/drawing/2014/main" id="{18A64A7C-3A3C-2D23-A541-5D945EFDBB1E}"/>
              </a:ext>
            </a:extLst>
          </p:cNvPr>
          <p:cNvCxnSpPr>
            <a:cxnSpLocks/>
          </p:cNvCxnSpPr>
          <p:nvPr/>
        </p:nvCxnSpPr>
        <p:spPr>
          <a:xfrm flipV="1">
            <a:off x="3148899" y="2704763"/>
            <a:ext cx="0" cy="2355325"/>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A1593FF3-6EC9-AC14-3290-D723CF18B9F1}"/>
              </a:ext>
            </a:extLst>
          </p:cNvPr>
          <p:cNvSpPr txBox="1"/>
          <p:nvPr/>
        </p:nvSpPr>
        <p:spPr>
          <a:xfrm>
            <a:off x="637955" y="5275532"/>
            <a:ext cx="2706185" cy="830997"/>
          </a:xfrm>
          <a:prstGeom prst="rect">
            <a:avLst/>
          </a:prstGeom>
          <a:noFill/>
        </p:spPr>
        <p:txBody>
          <a:bodyPr wrap="square" rtlCol="0">
            <a:spAutoFit/>
          </a:bodyPr>
          <a:lstStyle/>
          <a:p>
            <a:pPr algn="r"/>
            <a:r>
              <a:rPr lang="en-GB" sz="1200" dirty="0"/>
              <a:t>‘</a:t>
            </a:r>
            <a:r>
              <a:rPr lang="en-GB" sz="1200" dirty="0" err="1"/>
              <a:t>Prenati</a:t>
            </a:r>
            <a:r>
              <a:rPr lang="en-GB" sz="1200" dirty="0"/>
              <a:t>’ Scots naturalised by Irish Parliament in 1635: not English subjects; </a:t>
            </a:r>
          </a:p>
          <a:p>
            <a:pPr algn="r"/>
            <a:r>
              <a:rPr lang="en-GB" sz="1200" dirty="0"/>
              <a:t>Ireland subordinate in law to England </a:t>
            </a:r>
            <a:r>
              <a:rPr lang="en-GB" sz="1200" dirty="0">
                <a:sym typeface="Wingdings" panose="05000000000000000000" pitchFamily="2" charset="2"/>
              </a:rPr>
              <a:t> local </a:t>
            </a:r>
            <a:r>
              <a:rPr lang="en-GB" sz="1200" dirty="0"/>
              <a:t>decisions = local rights</a:t>
            </a:r>
          </a:p>
        </p:txBody>
      </p:sp>
      <p:sp>
        <p:nvSpPr>
          <p:cNvPr id="43" name="TextBox 42">
            <a:extLst>
              <a:ext uri="{FF2B5EF4-FFF2-40B4-BE49-F238E27FC236}">
                <a16:creationId xmlns:a16="http://schemas.microsoft.com/office/drawing/2014/main" id="{2687F725-47A9-4C79-CF71-2D49F214E097}"/>
              </a:ext>
            </a:extLst>
          </p:cNvPr>
          <p:cNvSpPr txBox="1"/>
          <p:nvPr/>
        </p:nvSpPr>
        <p:spPr>
          <a:xfrm>
            <a:off x="8103327" y="1434472"/>
            <a:ext cx="1614832" cy="523220"/>
          </a:xfrm>
          <a:prstGeom prst="rect">
            <a:avLst/>
          </a:prstGeom>
          <a:noFill/>
        </p:spPr>
        <p:txBody>
          <a:bodyPr wrap="square">
            <a:spAutoFit/>
          </a:bodyPr>
          <a:lstStyle/>
          <a:p>
            <a:pPr algn="ctr"/>
            <a:r>
              <a:rPr lang="en-GB" sz="1400" i="1" dirty="0">
                <a:effectLst/>
                <a:ea typeface="SimSun" panose="02010600030101010101" pitchFamily="2" charset="-122"/>
              </a:rPr>
              <a:t>Naturalization Act of 1870</a:t>
            </a:r>
            <a:endParaRPr lang="en-GB" sz="1400" dirty="0"/>
          </a:p>
        </p:txBody>
      </p:sp>
      <p:sp>
        <p:nvSpPr>
          <p:cNvPr id="44" name="TextBox 43">
            <a:extLst>
              <a:ext uri="{FF2B5EF4-FFF2-40B4-BE49-F238E27FC236}">
                <a16:creationId xmlns:a16="http://schemas.microsoft.com/office/drawing/2014/main" id="{76AEB53F-087C-F2B7-7E67-92E9459A4CF7}"/>
              </a:ext>
            </a:extLst>
          </p:cNvPr>
          <p:cNvSpPr txBox="1"/>
          <p:nvPr/>
        </p:nvSpPr>
        <p:spPr>
          <a:xfrm>
            <a:off x="8103327" y="3028762"/>
            <a:ext cx="2170846" cy="2462213"/>
          </a:xfrm>
          <a:prstGeom prst="rect">
            <a:avLst/>
          </a:prstGeom>
          <a:noFill/>
        </p:spPr>
        <p:txBody>
          <a:bodyPr wrap="square">
            <a:spAutoFit/>
          </a:bodyPr>
          <a:lstStyle/>
          <a:p>
            <a:r>
              <a:rPr lang="en-GB" sz="1400" dirty="0"/>
              <a:t>Allowed renunciation and loss of birthright British subjecthood;</a:t>
            </a:r>
          </a:p>
          <a:p>
            <a:endParaRPr lang="en-GB" sz="1400" dirty="0"/>
          </a:p>
          <a:p>
            <a:r>
              <a:rPr lang="en-GB" sz="1400" dirty="0"/>
              <a:t>Precedent: 1868 United States Expatriation Act made it possible for naturalised citizens to formally divest themselves of their birthright nationality</a:t>
            </a:r>
          </a:p>
        </p:txBody>
      </p:sp>
    </p:spTree>
    <p:extLst>
      <p:ext uri="{BB962C8B-B14F-4D97-AF65-F5344CB8AC3E}">
        <p14:creationId xmlns:p14="http://schemas.microsoft.com/office/powerpoint/2010/main" val="455057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C01AAD38-233E-44DC-9BD9-D72516A7FF21}"/>
                                            </p:graphicEl>
                                          </p:spTgt>
                                        </p:tgtEl>
                                        <p:attrNameLst>
                                          <p:attrName>style.visibility</p:attrName>
                                        </p:attrNameLst>
                                      </p:cBhvr>
                                      <p:to>
                                        <p:strVal val="visible"/>
                                      </p:to>
                                    </p:set>
                                    <p:animEffect transition="in" filter="fade">
                                      <p:cBhvr>
                                        <p:cTn id="7" dur="500"/>
                                        <p:tgtEl>
                                          <p:spTgt spid="10">
                                            <p:graphicEl>
                                              <a:dgm id="{C01AAD38-233E-44DC-9BD9-D72516A7FF2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graphicEl>
                                              <a:dgm id="{C65DE401-C7EA-46F1-825F-CFB250FA79E8}"/>
                                            </p:graphicEl>
                                          </p:spTgt>
                                        </p:tgtEl>
                                        <p:attrNameLst>
                                          <p:attrName>style.visibility</p:attrName>
                                        </p:attrNameLst>
                                      </p:cBhvr>
                                      <p:to>
                                        <p:strVal val="visible"/>
                                      </p:to>
                                    </p:set>
                                    <p:animEffect transition="in" filter="fade">
                                      <p:cBhvr>
                                        <p:cTn id="18" dur="500"/>
                                        <p:tgtEl>
                                          <p:spTgt spid="10">
                                            <p:graphicEl>
                                              <a:dgm id="{C65DE401-C7EA-46F1-825F-CFB250FA79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
                                            <p:graphicEl>
                                              <a:dgm id="{9B5814E6-9FD1-449C-AEDC-2CF89411E606}"/>
                                            </p:graphicEl>
                                          </p:spTgt>
                                        </p:tgtEl>
                                        <p:attrNameLst>
                                          <p:attrName>style.visibility</p:attrName>
                                        </p:attrNameLst>
                                      </p:cBhvr>
                                      <p:to>
                                        <p:strVal val="visible"/>
                                      </p:to>
                                    </p:set>
                                    <p:animEffect transition="in" filter="fade">
                                      <p:cBhvr>
                                        <p:cTn id="54" dur="500"/>
                                        <p:tgtEl>
                                          <p:spTgt spid="10">
                                            <p:graphicEl>
                                              <a:dgm id="{9B5814E6-9FD1-449C-AEDC-2CF89411E606}"/>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childTnLst>
                          </p:cTn>
                        </p:par>
                        <p:par>
                          <p:cTn id="61" fill="hold">
                            <p:stCondLst>
                              <p:cond delay="500"/>
                            </p:stCondLst>
                            <p:childTnLst>
                              <p:par>
                                <p:cTn id="62" presetID="10" presetClass="entr" presetSubtype="0" fill="hold" grpId="0" nodeType="afterEffect">
                                  <p:stCondLst>
                                    <p:cond delay="1000"/>
                                  </p:stCondLst>
                                  <p:childTnLst>
                                    <p:set>
                                      <p:cBhvr>
                                        <p:cTn id="63" dur="1" fill="hold">
                                          <p:stCondLst>
                                            <p:cond delay="0"/>
                                          </p:stCondLst>
                                        </p:cTn>
                                        <p:tgtEl>
                                          <p:spTgt spid="10">
                                            <p:graphicEl>
                                              <a:dgm id="{3D2E7809-2302-4B32-927E-4B02FBABE086}"/>
                                            </p:graphicEl>
                                          </p:spTgt>
                                        </p:tgtEl>
                                        <p:attrNameLst>
                                          <p:attrName>style.visibility</p:attrName>
                                        </p:attrNameLst>
                                      </p:cBhvr>
                                      <p:to>
                                        <p:strVal val="visible"/>
                                      </p:to>
                                    </p:set>
                                    <p:animEffect transition="in" filter="fade">
                                      <p:cBhvr>
                                        <p:cTn id="64" dur="1000"/>
                                        <p:tgtEl>
                                          <p:spTgt spid="10">
                                            <p:graphicEl>
                                              <a:dgm id="{3D2E7809-2302-4B32-927E-4B02FBABE0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P spid="12" grpId="0"/>
      <p:bldP spid="14" grpId="0"/>
      <p:bldP spid="16" grpId="0"/>
      <p:bldP spid="18" grpId="0" animBg="1"/>
      <p:bldP spid="17" grpId="0"/>
      <p:bldP spid="20" grpId="0"/>
      <p:bldP spid="23" grpId="0" animBg="1"/>
      <p:bldP spid="30" grpId="0"/>
      <p:bldP spid="41" grpId="0"/>
      <p:bldP spid="4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668F-B9FF-AD28-FA5B-375A93C95896}"/>
              </a:ext>
            </a:extLst>
          </p:cNvPr>
          <p:cNvSpPr>
            <a:spLocks noGrp="1"/>
          </p:cNvSpPr>
          <p:nvPr>
            <p:ph type="title"/>
          </p:nvPr>
        </p:nvSpPr>
        <p:spPr/>
        <p:txBody>
          <a:bodyPr/>
          <a:lstStyle/>
          <a:p>
            <a:r>
              <a:rPr lang="en-GB" dirty="0"/>
              <a:t>Citizenship in the United Kingdom</a:t>
            </a:r>
          </a:p>
        </p:txBody>
      </p:sp>
      <p:sp>
        <p:nvSpPr>
          <p:cNvPr id="4" name="Date Placeholder 3">
            <a:extLst>
              <a:ext uri="{FF2B5EF4-FFF2-40B4-BE49-F238E27FC236}">
                <a16:creationId xmlns:a16="http://schemas.microsoft.com/office/drawing/2014/main" id="{B581723C-8D4C-AF9F-798B-B18423B01CEF}"/>
              </a:ext>
            </a:extLst>
          </p:cNvPr>
          <p:cNvSpPr>
            <a:spLocks noGrp="1"/>
          </p:cNvSpPr>
          <p:nvPr>
            <p:ph type="dt" sz="half" idx="10"/>
          </p:nvPr>
        </p:nvSpPr>
        <p:spPr/>
        <p:txBody>
          <a:bodyPr/>
          <a:lstStyle/>
          <a:p>
            <a:fld id="{5FFD56B9-FA4D-4652-B9B2-8797B3D9D572}" type="datetime1">
              <a:rPr lang="en-GB" smtClean="0"/>
              <a:t>22/07/2024</a:t>
            </a:fld>
            <a:endParaRPr lang="en-GB"/>
          </a:p>
        </p:txBody>
      </p:sp>
      <p:sp>
        <p:nvSpPr>
          <p:cNvPr id="5" name="Footer Placeholder 4">
            <a:extLst>
              <a:ext uri="{FF2B5EF4-FFF2-40B4-BE49-F238E27FC236}">
                <a16:creationId xmlns:a16="http://schemas.microsoft.com/office/drawing/2014/main" id="{4412DA8F-9633-2BA3-460E-8F02EA8BAA2B}"/>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CBB62CF8-503B-8D6B-3BC0-994649F78A7D}"/>
              </a:ext>
            </a:extLst>
          </p:cNvPr>
          <p:cNvSpPr>
            <a:spLocks noGrp="1"/>
          </p:cNvSpPr>
          <p:nvPr>
            <p:ph type="sldNum" sz="quarter" idx="12"/>
          </p:nvPr>
        </p:nvSpPr>
        <p:spPr/>
        <p:txBody>
          <a:bodyPr/>
          <a:lstStyle/>
          <a:p>
            <a:fld id="{9FAA51BB-2FC0-4DB8-B50E-F52D50E733B6}" type="slidenum">
              <a:rPr lang="en-GB" smtClean="0"/>
              <a:pPr/>
              <a:t>13</a:t>
            </a:fld>
            <a:endParaRPr lang="en-GB" dirty="0"/>
          </a:p>
        </p:txBody>
      </p:sp>
      <p:graphicFrame>
        <p:nvGraphicFramePr>
          <p:cNvPr id="10" name="Content Placeholder 9">
            <a:extLst>
              <a:ext uri="{FF2B5EF4-FFF2-40B4-BE49-F238E27FC236}">
                <a16:creationId xmlns:a16="http://schemas.microsoft.com/office/drawing/2014/main" id="{C447E234-B62D-B6B4-78F3-E2DFF9D1D64F}"/>
              </a:ext>
            </a:extLst>
          </p:cNvPr>
          <p:cNvGraphicFramePr>
            <a:graphicFrameLocks noGrp="1"/>
          </p:cNvGraphicFramePr>
          <p:nvPr>
            <p:ph idx="1"/>
            <p:extLst>
              <p:ext uri="{D42A27DB-BD31-4B8C-83A1-F6EECF244321}">
                <p14:modId xmlns:p14="http://schemas.microsoft.com/office/powerpoint/2010/main" val="1371375115"/>
              </p:ext>
            </p:extLst>
          </p:nvPr>
        </p:nvGraphicFramePr>
        <p:xfrm>
          <a:off x="756745" y="1577834"/>
          <a:ext cx="10398125" cy="182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47DE1B85-8D78-EE66-1903-E9364934E06D}"/>
              </a:ext>
            </a:extLst>
          </p:cNvPr>
          <p:cNvSpPr txBox="1"/>
          <p:nvPr/>
        </p:nvSpPr>
        <p:spPr>
          <a:xfrm>
            <a:off x="721683" y="1432447"/>
            <a:ext cx="1850065" cy="523220"/>
          </a:xfrm>
          <a:prstGeom prst="rect">
            <a:avLst/>
          </a:prstGeom>
          <a:noFill/>
        </p:spPr>
        <p:txBody>
          <a:bodyPr wrap="square">
            <a:spAutoFit/>
          </a:bodyPr>
          <a:lstStyle/>
          <a:p>
            <a:pPr algn="ctr"/>
            <a:r>
              <a:rPr lang="en-GB" sz="1400" i="1" dirty="0">
                <a:effectLst/>
                <a:ea typeface="SimSun" panose="02010600030101010101" pitchFamily="2" charset="-122"/>
              </a:rPr>
              <a:t>British Nationality and Status of Aliens Act</a:t>
            </a:r>
            <a:endParaRPr lang="en-GB" sz="1400" dirty="0"/>
          </a:p>
        </p:txBody>
      </p:sp>
      <p:sp>
        <p:nvSpPr>
          <p:cNvPr id="14" name="TextBox 13">
            <a:extLst>
              <a:ext uri="{FF2B5EF4-FFF2-40B4-BE49-F238E27FC236}">
                <a16:creationId xmlns:a16="http://schemas.microsoft.com/office/drawing/2014/main" id="{CB3E4455-46AF-1BB8-3FF6-4436578BCF66}"/>
              </a:ext>
            </a:extLst>
          </p:cNvPr>
          <p:cNvSpPr txBox="1"/>
          <p:nvPr/>
        </p:nvSpPr>
        <p:spPr>
          <a:xfrm>
            <a:off x="721683" y="3028763"/>
            <a:ext cx="2006563" cy="1384995"/>
          </a:xfrm>
          <a:prstGeom prst="rect">
            <a:avLst/>
          </a:prstGeom>
          <a:noFill/>
        </p:spPr>
        <p:txBody>
          <a:bodyPr wrap="square">
            <a:spAutoFit/>
          </a:bodyPr>
          <a:lstStyle/>
          <a:p>
            <a:r>
              <a:rPr lang="en-GB" sz="1400" dirty="0"/>
              <a:t>Compromise between uniform subjecthood rights across the Empire and the diverging local conditions affecting the UK and Dominions</a:t>
            </a:r>
          </a:p>
        </p:txBody>
      </p:sp>
      <p:sp>
        <p:nvSpPr>
          <p:cNvPr id="16" name="TextBox 15">
            <a:extLst>
              <a:ext uri="{FF2B5EF4-FFF2-40B4-BE49-F238E27FC236}">
                <a16:creationId xmlns:a16="http://schemas.microsoft.com/office/drawing/2014/main" id="{3085EA8F-8022-8272-5392-E8C49AC3226D}"/>
              </a:ext>
            </a:extLst>
          </p:cNvPr>
          <p:cNvSpPr txBox="1"/>
          <p:nvPr/>
        </p:nvSpPr>
        <p:spPr>
          <a:xfrm>
            <a:off x="3292778" y="1429499"/>
            <a:ext cx="1850065" cy="523220"/>
          </a:xfrm>
          <a:prstGeom prst="rect">
            <a:avLst/>
          </a:prstGeom>
          <a:noFill/>
        </p:spPr>
        <p:txBody>
          <a:bodyPr wrap="square">
            <a:spAutoFit/>
          </a:bodyPr>
          <a:lstStyle/>
          <a:p>
            <a:pPr algn="ctr"/>
            <a:r>
              <a:rPr lang="en-GB" sz="1400" i="1" dirty="0">
                <a:effectLst/>
                <a:ea typeface="SimSun" panose="02010600030101010101" pitchFamily="2" charset="-122"/>
              </a:rPr>
              <a:t>British Nationality Act 1948 </a:t>
            </a:r>
            <a:endParaRPr lang="en-GB" sz="1400" dirty="0"/>
          </a:p>
        </p:txBody>
      </p:sp>
      <p:sp>
        <p:nvSpPr>
          <p:cNvPr id="17" name="TextBox 16">
            <a:extLst>
              <a:ext uri="{FF2B5EF4-FFF2-40B4-BE49-F238E27FC236}">
                <a16:creationId xmlns:a16="http://schemas.microsoft.com/office/drawing/2014/main" id="{AAD44850-8F3C-FEFB-A98F-DAEA9CB4C1C0}"/>
              </a:ext>
            </a:extLst>
          </p:cNvPr>
          <p:cNvSpPr txBox="1"/>
          <p:nvPr/>
        </p:nvSpPr>
        <p:spPr>
          <a:xfrm>
            <a:off x="2955850" y="3030009"/>
            <a:ext cx="2895600" cy="3323987"/>
          </a:xfrm>
          <a:prstGeom prst="rect">
            <a:avLst/>
          </a:prstGeom>
          <a:noFill/>
        </p:spPr>
        <p:txBody>
          <a:bodyPr wrap="square">
            <a:spAutoFit/>
          </a:bodyPr>
          <a:lstStyle/>
          <a:p>
            <a:r>
              <a:rPr lang="en-GB" sz="1400" dirty="0"/>
              <a:t>Established </a:t>
            </a:r>
            <a:r>
              <a:rPr lang="en-GB" sz="1400" i="1" dirty="0"/>
              <a:t>Citizenship of the United Kingdom and Colonies</a:t>
            </a:r>
            <a:r>
              <a:rPr lang="en-GB" sz="1400" dirty="0"/>
              <a:t> to complement the citizenships offered by the other Dominions;</a:t>
            </a:r>
          </a:p>
          <a:p>
            <a:endParaRPr lang="en-GB" sz="1400" dirty="0"/>
          </a:p>
          <a:p>
            <a:r>
              <a:rPr lang="en-GB" sz="1400" dirty="0"/>
              <a:t>‘through citizenship of a country—and through citizenship alone—will a person become a British subject’ (HC Deb, 7 July 1948, col. 388); </a:t>
            </a:r>
          </a:p>
          <a:p>
            <a:endParaRPr lang="en-GB" sz="1400" dirty="0"/>
          </a:p>
          <a:p>
            <a:r>
              <a:rPr lang="en-GB" sz="1400" dirty="0"/>
              <a:t>“British subject” = “Commonwealth citizen”</a:t>
            </a:r>
          </a:p>
          <a:p>
            <a:endParaRPr lang="en-GB" sz="1400" dirty="0"/>
          </a:p>
          <a:p>
            <a:r>
              <a:rPr lang="en-GB" sz="1400" dirty="0"/>
              <a:t>Precedent: 1946 Canadian Citizenship Law</a:t>
            </a:r>
          </a:p>
        </p:txBody>
      </p:sp>
      <p:cxnSp>
        <p:nvCxnSpPr>
          <p:cNvPr id="7" name="Straight Connector 6">
            <a:extLst>
              <a:ext uri="{FF2B5EF4-FFF2-40B4-BE49-F238E27FC236}">
                <a16:creationId xmlns:a16="http://schemas.microsoft.com/office/drawing/2014/main" id="{FABEFF15-6CE2-7D7A-92DE-19315C46F6F5}"/>
              </a:ext>
            </a:extLst>
          </p:cNvPr>
          <p:cNvCxnSpPr>
            <a:cxnSpLocks/>
            <a:endCxn id="8" idx="1"/>
          </p:cNvCxnSpPr>
          <p:nvPr/>
        </p:nvCxnSpPr>
        <p:spPr>
          <a:xfrm flipV="1">
            <a:off x="4582633" y="1842374"/>
            <a:ext cx="553349" cy="61048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ABDEAC3-E1A9-45D2-CB3C-0711C4F9C23D}"/>
              </a:ext>
            </a:extLst>
          </p:cNvPr>
          <p:cNvSpPr txBox="1"/>
          <p:nvPr/>
        </p:nvSpPr>
        <p:spPr>
          <a:xfrm>
            <a:off x="5135982" y="1611541"/>
            <a:ext cx="1007432" cy="461665"/>
          </a:xfrm>
          <a:prstGeom prst="rect">
            <a:avLst/>
          </a:prstGeom>
          <a:noFill/>
        </p:spPr>
        <p:txBody>
          <a:bodyPr wrap="square">
            <a:spAutoFit/>
          </a:bodyPr>
          <a:lstStyle/>
          <a:p>
            <a:r>
              <a:rPr lang="en-GB" sz="1200" dirty="0"/>
              <a:t>HMT Empire Windrush </a:t>
            </a:r>
          </a:p>
        </p:txBody>
      </p:sp>
      <p:sp>
        <p:nvSpPr>
          <p:cNvPr id="21" name="Arrow: Striped Right 20">
            <a:extLst>
              <a:ext uri="{FF2B5EF4-FFF2-40B4-BE49-F238E27FC236}">
                <a16:creationId xmlns:a16="http://schemas.microsoft.com/office/drawing/2014/main" id="{B67E7C65-720F-F721-1E56-A8E25B7FE7E3}"/>
              </a:ext>
            </a:extLst>
          </p:cNvPr>
          <p:cNvSpPr/>
          <p:nvPr/>
        </p:nvSpPr>
        <p:spPr>
          <a:xfrm>
            <a:off x="5309206" y="2158403"/>
            <a:ext cx="2984206" cy="427244"/>
          </a:xfrm>
          <a:prstGeom prst="stripedRightArrow">
            <a:avLst/>
          </a:prstGeom>
          <a:solidFill>
            <a:srgbClr val="3F739B">
              <a:alpha val="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lain" startAt="1962"/>
            </a:pPr>
            <a:r>
              <a:rPr lang="en-GB" sz="1600" dirty="0"/>
              <a:t>      1968   1971</a:t>
            </a:r>
            <a:endParaRPr lang="en-GB" dirty="0"/>
          </a:p>
        </p:txBody>
      </p:sp>
      <p:sp>
        <p:nvSpPr>
          <p:cNvPr id="22" name="Arrow: Striped Right 21">
            <a:extLst>
              <a:ext uri="{FF2B5EF4-FFF2-40B4-BE49-F238E27FC236}">
                <a16:creationId xmlns:a16="http://schemas.microsoft.com/office/drawing/2014/main" id="{15C4B85D-B7D2-CDDB-BA5E-FF3C45ECDA9B}"/>
              </a:ext>
            </a:extLst>
          </p:cNvPr>
          <p:cNvSpPr/>
          <p:nvPr/>
        </p:nvSpPr>
        <p:spPr>
          <a:xfrm>
            <a:off x="5309205" y="2386449"/>
            <a:ext cx="2984206" cy="427244"/>
          </a:xfrm>
          <a:prstGeom prst="stripedRightArrow">
            <a:avLst/>
          </a:prstGeom>
          <a:solidFill>
            <a:srgbClr val="3F739B">
              <a:alpha val="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        1965  1968       1976</a:t>
            </a:r>
            <a:endParaRPr lang="en-GB" dirty="0"/>
          </a:p>
        </p:txBody>
      </p:sp>
      <p:sp>
        <p:nvSpPr>
          <p:cNvPr id="28" name="Right Brace 27">
            <a:extLst>
              <a:ext uri="{FF2B5EF4-FFF2-40B4-BE49-F238E27FC236}">
                <a16:creationId xmlns:a16="http://schemas.microsoft.com/office/drawing/2014/main" id="{0A8C4426-0E33-9479-A860-31D780827186}"/>
              </a:ext>
            </a:extLst>
          </p:cNvPr>
          <p:cNvSpPr/>
          <p:nvPr/>
        </p:nvSpPr>
        <p:spPr>
          <a:xfrm rot="16200000">
            <a:off x="6759368" y="1362023"/>
            <a:ext cx="137936" cy="1578047"/>
          </a:xfrm>
          <a:prstGeom prst="rightBrace">
            <a:avLst>
              <a:gd name="adj1" fmla="val 8333"/>
              <a:gd name="adj2" fmla="val 74952"/>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31" name="Right Brace 30">
            <a:extLst>
              <a:ext uri="{FF2B5EF4-FFF2-40B4-BE49-F238E27FC236}">
                <a16:creationId xmlns:a16="http://schemas.microsoft.com/office/drawing/2014/main" id="{F53E2DF9-52C8-A0A8-0861-CE5BE4A518E0}"/>
              </a:ext>
            </a:extLst>
          </p:cNvPr>
          <p:cNvSpPr/>
          <p:nvPr/>
        </p:nvSpPr>
        <p:spPr>
          <a:xfrm rot="5400000">
            <a:off x="6899802" y="2047809"/>
            <a:ext cx="180830" cy="1554492"/>
          </a:xfrm>
          <a:prstGeom prst="rightBrace">
            <a:avLst>
              <a:gd name="adj1" fmla="val 8333"/>
              <a:gd name="adj2" fmla="val 74952"/>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32" name="TextBox 31">
            <a:extLst>
              <a:ext uri="{FF2B5EF4-FFF2-40B4-BE49-F238E27FC236}">
                <a16:creationId xmlns:a16="http://schemas.microsoft.com/office/drawing/2014/main" id="{18D09B55-59BD-24C4-8EF3-1DFAD2ACD277}"/>
              </a:ext>
            </a:extLst>
          </p:cNvPr>
          <p:cNvSpPr txBox="1"/>
          <p:nvPr/>
        </p:nvSpPr>
        <p:spPr>
          <a:xfrm>
            <a:off x="6585885" y="1620414"/>
            <a:ext cx="1297173" cy="461665"/>
          </a:xfrm>
          <a:prstGeom prst="rect">
            <a:avLst/>
          </a:prstGeom>
          <a:noFill/>
        </p:spPr>
        <p:txBody>
          <a:bodyPr wrap="square">
            <a:spAutoFit/>
          </a:bodyPr>
          <a:lstStyle/>
          <a:p>
            <a:r>
              <a:rPr lang="en-GB" sz="1200" dirty="0"/>
              <a:t>Commonwealth Immigrants Acts </a:t>
            </a:r>
          </a:p>
        </p:txBody>
      </p:sp>
      <p:sp>
        <p:nvSpPr>
          <p:cNvPr id="33" name="TextBox 32">
            <a:extLst>
              <a:ext uri="{FF2B5EF4-FFF2-40B4-BE49-F238E27FC236}">
                <a16:creationId xmlns:a16="http://schemas.microsoft.com/office/drawing/2014/main" id="{D6F08158-2E53-8920-A936-9F573CD552E7}"/>
              </a:ext>
            </a:extLst>
          </p:cNvPr>
          <p:cNvSpPr txBox="1"/>
          <p:nvPr/>
        </p:nvSpPr>
        <p:spPr>
          <a:xfrm>
            <a:off x="6291832" y="2940914"/>
            <a:ext cx="1263864" cy="461665"/>
          </a:xfrm>
          <a:prstGeom prst="rect">
            <a:avLst/>
          </a:prstGeom>
          <a:noFill/>
        </p:spPr>
        <p:txBody>
          <a:bodyPr wrap="square">
            <a:spAutoFit/>
          </a:bodyPr>
          <a:lstStyle/>
          <a:p>
            <a:r>
              <a:rPr lang="en-GB" sz="1200" dirty="0"/>
              <a:t>Race Relations Acts </a:t>
            </a:r>
          </a:p>
        </p:txBody>
      </p:sp>
      <p:sp>
        <p:nvSpPr>
          <p:cNvPr id="34" name="TextBox 33">
            <a:extLst>
              <a:ext uri="{FF2B5EF4-FFF2-40B4-BE49-F238E27FC236}">
                <a16:creationId xmlns:a16="http://schemas.microsoft.com/office/drawing/2014/main" id="{762B2439-3B51-3C92-CA14-ED1FEF632C39}"/>
              </a:ext>
            </a:extLst>
          </p:cNvPr>
          <p:cNvSpPr txBox="1"/>
          <p:nvPr/>
        </p:nvSpPr>
        <p:spPr>
          <a:xfrm>
            <a:off x="8325529" y="1440150"/>
            <a:ext cx="1850065" cy="523220"/>
          </a:xfrm>
          <a:prstGeom prst="rect">
            <a:avLst/>
          </a:prstGeom>
          <a:noFill/>
        </p:spPr>
        <p:txBody>
          <a:bodyPr wrap="square">
            <a:spAutoFit/>
          </a:bodyPr>
          <a:lstStyle/>
          <a:p>
            <a:pPr algn="ctr"/>
            <a:r>
              <a:rPr lang="en-GB" sz="1400" i="1" dirty="0">
                <a:effectLst/>
                <a:ea typeface="SimSun" panose="02010600030101010101" pitchFamily="2" charset="-122"/>
              </a:rPr>
              <a:t>British Nationality Act 1981 </a:t>
            </a:r>
            <a:endParaRPr lang="en-GB" sz="1400" dirty="0"/>
          </a:p>
        </p:txBody>
      </p:sp>
      <p:sp>
        <p:nvSpPr>
          <p:cNvPr id="35" name="TextBox 34">
            <a:extLst>
              <a:ext uri="{FF2B5EF4-FFF2-40B4-BE49-F238E27FC236}">
                <a16:creationId xmlns:a16="http://schemas.microsoft.com/office/drawing/2014/main" id="{F2818082-51AF-1081-4F9D-601F014D6876}"/>
              </a:ext>
            </a:extLst>
          </p:cNvPr>
          <p:cNvSpPr txBox="1"/>
          <p:nvPr/>
        </p:nvSpPr>
        <p:spPr>
          <a:xfrm>
            <a:off x="8080744" y="3041739"/>
            <a:ext cx="2286000" cy="3108543"/>
          </a:xfrm>
          <a:prstGeom prst="rect">
            <a:avLst/>
          </a:prstGeom>
          <a:noFill/>
        </p:spPr>
        <p:txBody>
          <a:bodyPr wrap="square">
            <a:spAutoFit/>
          </a:bodyPr>
          <a:lstStyle/>
          <a:p>
            <a:r>
              <a:rPr lang="en-GB" sz="1400" dirty="0"/>
              <a:t>Defined ‘British citizenship’ for the first time as a legal status for those with direct links to the United Kingdom;</a:t>
            </a:r>
          </a:p>
          <a:p>
            <a:endParaRPr lang="en-GB" sz="1400" dirty="0"/>
          </a:p>
          <a:p>
            <a:r>
              <a:rPr lang="en-GB" sz="1400" dirty="0"/>
              <a:t>Removed the transnational ideal of a universal subjecthood;</a:t>
            </a:r>
          </a:p>
          <a:p>
            <a:endParaRPr lang="en-GB" sz="1400" dirty="0"/>
          </a:p>
          <a:p>
            <a:r>
              <a:rPr lang="en-GB" sz="1400" dirty="0"/>
              <a:t>replaced automatic </a:t>
            </a:r>
            <a:r>
              <a:rPr lang="en-GB" sz="1400" i="1" dirty="0" err="1"/>
              <a:t>ius</a:t>
            </a:r>
            <a:r>
              <a:rPr lang="en-GB" sz="1400" i="1" dirty="0"/>
              <a:t> soli with </a:t>
            </a:r>
            <a:r>
              <a:rPr lang="en-GB" sz="1400" dirty="0"/>
              <a:t>a mixed principle of birthright citizenship requiring at least one parent to be citizen or ‘settled’</a:t>
            </a:r>
          </a:p>
        </p:txBody>
      </p:sp>
      <p:cxnSp>
        <p:nvCxnSpPr>
          <p:cNvPr id="42" name="Straight Connector 41">
            <a:extLst>
              <a:ext uri="{FF2B5EF4-FFF2-40B4-BE49-F238E27FC236}">
                <a16:creationId xmlns:a16="http://schemas.microsoft.com/office/drawing/2014/main" id="{11CF2372-0267-D833-8D0D-DE639E2B279C}"/>
              </a:ext>
            </a:extLst>
          </p:cNvPr>
          <p:cNvCxnSpPr>
            <a:cxnSpLocks/>
          </p:cNvCxnSpPr>
          <p:nvPr/>
        </p:nvCxnSpPr>
        <p:spPr>
          <a:xfrm>
            <a:off x="7655819" y="2496820"/>
            <a:ext cx="0" cy="180000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pic>
        <p:nvPicPr>
          <p:cNvPr id="51" name="Picture 50" descr="A blue flag with yellow stars in the center&#10;&#10;Description automatically generated">
            <a:extLst>
              <a:ext uri="{FF2B5EF4-FFF2-40B4-BE49-F238E27FC236}">
                <a16:creationId xmlns:a16="http://schemas.microsoft.com/office/drawing/2014/main" id="{18FBA7E1-5D1E-E1B8-D6E5-C4E95D655C0A}"/>
              </a:ext>
            </a:extLst>
          </p:cNvPr>
          <p:cNvPicPr>
            <a:picLocks noChangeAspect="1"/>
          </p:cNvPicPr>
          <p:nvPr/>
        </p:nvPicPr>
        <p:blipFill>
          <a:blip r:embed="rId8">
            <a:alphaModFix amt="20000"/>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737875" y="4413758"/>
            <a:ext cx="917944" cy="611963"/>
          </a:xfrm>
          <a:prstGeom prst="rect">
            <a:avLst/>
          </a:prstGeom>
        </p:spPr>
      </p:pic>
      <p:sp>
        <p:nvSpPr>
          <p:cNvPr id="45" name="TextBox 44">
            <a:extLst>
              <a:ext uri="{FF2B5EF4-FFF2-40B4-BE49-F238E27FC236}">
                <a16:creationId xmlns:a16="http://schemas.microsoft.com/office/drawing/2014/main" id="{8257E997-A077-DA63-1687-4634C549D086}"/>
              </a:ext>
            </a:extLst>
          </p:cNvPr>
          <p:cNvSpPr txBox="1"/>
          <p:nvPr/>
        </p:nvSpPr>
        <p:spPr>
          <a:xfrm>
            <a:off x="6737875" y="4404705"/>
            <a:ext cx="917944" cy="646331"/>
          </a:xfrm>
          <a:prstGeom prst="rect">
            <a:avLst/>
          </a:prstGeom>
          <a:noFill/>
        </p:spPr>
        <p:txBody>
          <a:bodyPr wrap="square">
            <a:spAutoFit/>
          </a:bodyPr>
          <a:lstStyle/>
          <a:p>
            <a:pPr algn="ctr"/>
            <a:r>
              <a:rPr lang="en-GB" sz="1200" b="1" dirty="0"/>
              <a:t>1973: </a:t>
            </a:r>
          </a:p>
          <a:p>
            <a:pPr algn="ctr"/>
            <a:r>
              <a:rPr lang="en-GB" sz="1200" b="1" dirty="0"/>
              <a:t>UK EEC accession</a:t>
            </a:r>
          </a:p>
        </p:txBody>
      </p:sp>
    </p:spTree>
    <p:extLst>
      <p:ext uri="{BB962C8B-B14F-4D97-AF65-F5344CB8AC3E}">
        <p14:creationId xmlns:p14="http://schemas.microsoft.com/office/powerpoint/2010/main" val="25045129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C01AAD38-233E-44DC-9BD9-D72516A7FF21}"/>
                                            </p:graphicEl>
                                          </p:spTgt>
                                        </p:tgtEl>
                                        <p:attrNameLst>
                                          <p:attrName>style.visibility</p:attrName>
                                        </p:attrNameLst>
                                      </p:cBhvr>
                                      <p:to>
                                        <p:strVal val="visible"/>
                                      </p:to>
                                    </p:set>
                                    <p:animEffect transition="in" filter="fade">
                                      <p:cBhvr>
                                        <p:cTn id="7" dur="500"/>
                                        <p:tgtEl>
                                          <p:spTgt spid="10">
                                            <p:graphicEl>
                                              <a:dgm id="{C01AAD38-233E-44DC-9BD9-D72516A7FF21}"/>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F87346CD-E39D-40FE-9897-0779B3B65F6A}"/>
                                            </p:graphicEl>
                                          </p:spTgt>
                                        </p:tgtEl>
                                        <p:attrNameLst>
                                          <p:attrName>style.visibility</p:attrName>
                                        </p:attrNameLst>
                                      </p:cBhvr>
                                      <p:to>
                                        <p:strVal val="visible"/>
                                      </p:to>
                                    </p:set>
                                    <p:animEffect transition="in" filter="fade">
                                      <p:cBhvr>
                                        <p:cTn id="20" dur="500"/>
                                        <p:tgtEl>
                                          <p:spTgt spid="10">
                                            <p:graphicEl>
                                              <a:dgm id="{F87346CD-E39D-40FE-9897-0779B3B65F6A}"/>
                                            </p:graphic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
                                            <p:graphicEl>
                                              <a:dgm id="{DA8611DC-CC4D-4B06-A119-6B201785FA6A}"/>
                                            </p:graphicEl>
                                          </p:spTgt>
                                        </p:tgtEl>
                                        <p:attrNameLst>
                                          <p:attrName>style.visibility</p:attrName>
                                        </p:attrNameLst>
                                      </p:cBhvr>
                                      <p:to>
                                        <p:strVal val="visible"/>
                                      </p:to>
                                    </p:set>
                                    <p:animEffect transition="in" filter="fade">
                                      <p:cBhvr>
                                        <p:cTn id="62" dur="500"/>
                                        <p:tgtEl>
                                          <p:spTgt spid="10">
                                            <p:graphicEl>
                                              <a:dgm id="{DA8611DC-CC4D-4B06-A119-6B201785FA6A}"/>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par>
                                <p:cTn id="75" presetID="10"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par>
                                <p:cTn id="78" presetID="10"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P spid="12" grpId="0"/>
      <p:bldP spid="14" grpId="0"/>
      <p:bldP spid="16" grpId="0"/>
      <p:bldP spid="17" grpId="0"/>
      <p:bldP spid="8" grpId="0"/>
      <p:bldP spid="21" grpId="0" animBg="1"/>
      <p:bldP spid="22" grpId="0" animBg="1"/>
      <p:bldP spid="28" grpId="0" animBg="1"/>
      <p:bldP spid="31" grpId="0" animBg="1"/>
      <p:bldP spid="32" grpId="0"/>
      <p:bldP spid="33" grpId="0"/>
      <p:bldP spid="34" grpId="0"/>
      <p:bldP spid="35"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E909-5B01-6E9B-4EB1-2C27FD9CDC69}"/>
              </a:ext>
            </a:extLst>
          </p:cNvPr>
          <p:cNvSpPr>
            <a:spLocks noGrp="1"/>
          </p:cNvSpPr>
          <p:nvPr>
            <p:ph type="title"/>
          </p:nvPr>
        </p:nvSpPr>
        <p:spPr/>
        <p:txBody>
          <a:bodyPr/>
          <a:lstStyle/>
          <a:p>
            <a:r>
              <a:rPr lang="en-GB" dirty="0"/>
              <a:t>EU citizenship</a:t>
            </a:r>
          </a:p>
        </p:txBody>
      </p:sp>
      <p:sp>
        <p:nvSpPr>
          <p:cNvPr id="4" name="Date Placeholder 3">
            <a:extLst>
              <a:ext uri="{FF2B5EF4-FFF2-40B4-BE49-F238E27FC236}">
                <a16:creationId xmlns:a16="http://schemas.microsoft.com/office/drawing/2014/main" id="{D8D097F2-4D66-ED82-E067-5DC234F0AC5F}"/>
              </a:ext>
            </a:extLst>
          </p:cNvPr>
          <p:cNvSpPr>
            <a:spLocks noGrp="1"/>
          </p:cNvSpPr>
          <p:nvPr>
            <p:ph type="dt" sz="half" idx="10"/>
          </p:nvPr>
        </p:nvSpPr>
        <p:spPr/>
        <p:txBody>
          <a:bodyPr/>
          <a:lstStyle/>
          <a:p>
            <a:fld id="{5FFD56B9-FA4D-4652-B9B2-8797B3D9D572}" type="datetime1">
              <a:rPr lang="en-GB" smtClean="0"/>
              <a:t>22/07/2024</a:t>
            </a:fld>
            <a:endParaRPr lang="en-GB"/>
          </a:p>
        </p:txBody>
      </p:sp>
      <p:sp>
        <p:nvSpPr>
          <p:cNvPr id="5" name="Footer Placeholder 4">
            <a:extLst>
              <a:ext uri="{FF2B5EF4-FFF2-40B4-BE49-F238E27FC236}">
                <a16:creationId xmlns:a16="http://schemas.microsoft.com/office/drawing/2014/main" id="{84486C0B-F3C2-0B0A-9822-F51BB721775F}"/>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75BB9212-8B4D-6868-450C-9FB0B1E1835C}"/>
              </a:ext>
            </a:extLst>
          </p:cNvPr>
          <p:cNvSpPr>
            <a:spLocks noGrp="1"/>
          </p:cNvSpPr>
          <p:nvPr>
            <p:ph type="sldNum" sz="quarter" idx="12"/>
          </p:nvPr>
        </p:nvSpPr>
        <p:spPr/>
        <p:txBody>
          <a:bodyPr/>
          <a:lstStyle/>
          <a:p>
            <a:fld id="{9FAA51BB-2FC0-4DB8-B50E-F52D50E733B6}" type="slidenum">
              <a:rPr lang="en-GB" smtClean="0"/>
              <a:pPr/>
              <a:t>14</a:t>
            </a:fld>
            <a:endParaRPr lang="en-GB" dirty="0"/>
          </a:p>
        </p:txBody>
      </p:sp>
      <p:pic>
        <p:nvPicPr>
          <p:cNvPr id="7" name="Picture 6">
            <a:extLst>
              <a:ext uri="{FF2B5EF4-FFF2-40B4-BE49-F238E27FC236}">
                <a16:creationId xmlns:a16="http://schemas.microsoft.com/office/drawing/2014/main" id="{B19EFA99-D87F-A354-2A9B-9CACC0EF84B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77" t="-32" r="16477" b="32"/>
          <a:stretch/>
        </p:blipFill>
        <p:spPr bwMode="auto">
          <a:xfrm>
            <a:off x="756745" y="1901681"/>
            <a:ext cx="3496278" cy="3477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A637660-201B-8E55-CD09-6D48893DA24A}"/>
              </a:ext>
            </a:extLst>
          </p:cNvPr>
          <p:cNvPicPr>
            <a:picLocks noChangeAspect="1"/>
          </p:cNvPicPr>
          <p:nvPr/>
        </p:nvPicPr>
        <p:blipFill>
          <a:blip r:embed="rId4"/>
          <a:stretch>
            <a:fillRect/>
          </a:stretch>
        </p:blipFill>
        <p:spPr>
          <a:xfrm>
            <a:off x="4453950" y="553432"/>
            <a:ext cx="7550207" cy="5751135"/>
          </a:xfrm>
          <a:prstGeom prst="rect">
            <a:avLst/>
          </a:prstGeom>
          <a:ln>
            <a:solidFill>
              <a:srgbClr val="3F739B"/>
            </a:solidFill>
          </a:ln>
        </p:spPr>
      </p:pic>
      <p:sp>
        <p:nvSpPr>
          <p:cNvPr id="17" name="Rectangle 16">
            <a:extLst>
              <a:ext uri="{FF2B5EF4-FFF2-40B4-BE49-F238E27FC236}">
                <a16:creationId xmlns:a16="http://schemas.microsoft.com/office/drawing/2014/main" id="{88455115-4E1D-0B1E-C083-1DA5C6D7503A}"/>
              </a:ext>
            </a:extLst>
          </p:cNvPr>
          <p:cNvSpPr/>
          <p:nvPr/>
        </p:nvSpPr>
        <p:spPr>
          <a:xfrm>
            <a:off x="7751135" y="1020726"/>
            <a:ext cx="4125433" cy="46676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all-out: Bent Line 15">
            <a:extLst>
              <a:ext uri="{FF2B5EF4-FFF2-40B4-BE49-F238E27FC236}">
                <a16:creationId xmlns:a16="http://schemas.microsoft.com/office/drawing/2014/main" id="{B508C0B4-EF5E-073D-ECE4-0B793D2523DC}"/>
              </a:ext>
            </a:extLst>
          </p:cNvPr>
          <p:cNvSpPr/>
          <p:nvPr/>
        </p:nvSpPr>
        <p:spPr>
          <a:xfrm>
            <a:off x="8093767" y="5379875"/>
            <a:ext cx="2519916" cy="618589"/>
          </a:xfrm>
          <a:prstGeom prst="borderCallout2">
            <a:avLst>
              <a:gd name="adj1" fmla="val 50458"/>
              <a:gd name="adj2" fmla="val 99758"/>
              <a:gd name="adj3" fmla="val 50458"/>
              <a:gd name="adj4" fmla="val 112824"/>
              <a:gd name="adj5" fmla="val -225626"/>
              <a:gd name="adj6" fmla="val 113225"/>
            </a:avLst>
          </a:prstGeom>
          <a:noFill/>
          <a:ln>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EU membership referendum </a:t>
            </a:r>
          </a:p>
        </p:txBody>
      </p:sp>
      <p:sp>
        <p:nvSpPr>
          <p:cNvPr id="14" name="Call-out: Bent Line 13">
            <a:extLst>
              <a:ext uri="{FF2B5EF4-FFF2-40B4-BE49-F238E27FC236}">
                <a16:creationId xmlns:a16="http://schemas.microsoft.com/office/drawing/2014/main" id="{A4D3ACB0-27F2-32A9-68A5-1FE762E9C26F}"/>
              </a:ext>
            </a:extLst>
          </p:cNvPr>
          <p:cNvSpPr/>
          <p:nvPr/>
        </p:nvSpPr>
        <p:spPr>
          <a:xfrm>
            <a:off x="4944139" y="1626779"/>
            <a:ext cx="2519916" cy="756000"/>
          </a:xfrm>
          <a:prstGeom prst="borderCallout2">
            <a:avLst>
              <a:gd name="adj1" fmla="val 50458"/>
              <a:gd name="adj2" fmla="val 99758"/>
              <a:gd name="adj3" fmla="val 50458"/>
              <a:gd name="adj4" fmla="val 112824"/>
              <a:gd name="adj5" fmla="val 309801"/>
              <a:gd name="adj6" fmla="val 113499"/>
            </a:avLst>
          </a:prstGeom>
          <a:noFill/>
          <a:ln>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November 1993</a:t>
            </a:r>
          </a:p>
          <a:p>
            <a:pPr algn="ctr"/>
            <a:r>
              <a:rPr lang="en-GB" dirty="0">
                <a:solidFill>
                  <a:schemeClr val="accent1">
                    <a:lumMod val="50000"/>
                  </a:schemeClr>
                </a:solidFill>
              </a:rPr>
              <a:t>Maastricht Treaty (TEU) </a:t>
            </a:r>
          </a:p>
        </p:txBody>
      </p:sp>
    </p:spTree>
    <p:extLst>
      <p:ext uri="{BB962C8B-B14F-4D97-AF65-F5344CB8AC3E}">
        <p14:creationId xmlns:p14="http://schemas.microsoft.com/office/powerpoint/2010/main" val="422561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E909-5B01-6E9B-4EB1-2C27FD9CDC69}"/>
              </a:ext>
            </a:extLst>
          </p:cNvPr>
          <p:cNvSpPr>
            <a:spLocks noGrp="1"/>
          </p:cNvSpPr>
          <p:nvPr>
            <p:ph type="title"/>
          </p:nvPr>
        </p:nvSpPr>
        <p:spPr/>
        <p:txBody>
          <a:bodyPr/>
          <a:lstStyle/>
          <a:p>
            <a:r>
              <a:rPr lang="en-GB" dirty="0"/>
              <a:t>EU citizenship</a:t>
            </a:r>
          </a:p>
        </p:txBody>
      </p:sp>
      <p:sp>
        <p:nvSpPr>
          <p:cNvPr id="4" name="Date Placeholder 3">
            <a:extLst>
              <a:ext uri="{FF2B5EF4-FFF2-40B4-BE49-F238E27FC236}">
                <a16:creationId xmlns:a16="http://schemas.microsoft.com/office/drawing/2014/main" id="{D8D097F2-4D66-ED82-E067-5DC234F0AC5F}"/>
              </a:ext>
            </a:extLst>
          </p:cNvPr>
          <p:cNvSpPr>
            <a:spLocks noGrp="1"/>
          </p:cNvSpPr>
          <p:nvPr>
            <p:ph type="dt" sz="half" idx="10"/>
          </p:nvPr>
        </p:nvSpPr>
        <p:spPr/>
        <p:txBody>
          <a:bodyPr/>
          <a:lstStyle/>
          <a:p>
            <a:fld id="{5FFD56B9-FA4D-4652-B9B2-8797B3D9D572}" type="datetime1">
              <a:rPr lang="en-GB" smtClean="0"/>
              <a:t>22/07/2024</a:t>
            </a:fld>
            <a:endParaRPr lang="en-GB"/>
          </a:p>
        </p:txBody>
      </p:sp>
      <p:sp>
        <p:nvSpPr>
          <p:cNvPr id="5" name="Footer Placeholder 4">
            <a:extLst>
              <a:ext uri="{FF2B5EF4-FFF2-40B4-BE49-F238E27FC236}">
                <a16:creationId xmlns:a16="http://schemas.microsoft.com/office/drawing/2014/main" id="{84486C0B-F3C2-0B0A-9822-F51BB721775F}"/>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75BB9212-8B4D-6868-450C-9FB0B1E1835C}"/>
              </a:ext>
            </a:extLst>
          </p:cNvPr>
          <p:cNvSpPr>
            <a:spLocks noGrp="1"/>
          </p:cNvSpPr>
          <p:nvPr>
            <p:ph type="sldNum" sz="quarter" idx="12"/>
          </p:nvPr>
        </p:nvSpPr>
        <p:spPr/>
        <p:txBody>
          <a:bodyPr/>
          <a:lstStyle/>
          <a:p>
            <a:fld id="{9FAA51BB-2FC0-4DB8-B50E-F52D50E733B6}" type="slidenum">
              <a:rPr lang="en-GB" smtClean="0"/>
              <a:pPr/>
              <a:t>15</a:t>
            </a:fld>
            <a:endParaRPr lang="en-GB" dirty="0"/>
          </a:p>
        </p:txBody>
      </p:sp>
      <p:pic>
        <p:nvPicPr>
          <p:cNvPr id="7" name="Picture 6">
            <a:extLst>
              <a:ext uri="{FF2B5EF4-FFF2-40B4-BE49-F238E27FC236}">
                <a16:creationId xmlns:a16="http://schemas.microsoft.com/office/drawing/2014/main" id="{B19EFA99-D87F-A354-2A9B-9CACC0EF84B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77" t="-32" r="16477" b="32"/>
          <a:stretch/>
        </p:blipFill>
        <p:spPr bwMode="auto">
          <a:xfrm>
            <a:off x="756745" y="1901681"/>
            <a:ext cx="3496278" cy="3477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A637660-201B-8E55-CD09-6D48893DA24A}"/>
              </a:ext>
            </a:extLst>
          </p:cNvPr>
          <p:cNvPicPr>
            <a:picLocks noChangeAspect="1"/>
          </p:cNvPicPr>
          <p:nvPr/>
        </p:nvPicPr>
        <p:blipFill>
          <a:blip r:embed="rId4"/>
          <a:stretch>
            <a:fillRect/>
          </a:stretch>
        </p:blipFill>
        <p:spPr>
          <a:xfrm>
            <a:off x="4453950" y="553432"/>
            <a:ext cx="7550207" cy="5751135"/>
          </a:xfrm>
          <a:prstGeom prst="rect">
            <a:avLst/>
          </a:prstGeom>
          <a:ln>
            <a:solidFill>
              <a:srgbClr val="3F739B"/>
            </a:solidFill>
          </a:ln>
        </p:spPr>
      </p:pic>
      <p:sp>
        <p:nvSpPr>
          <p:cNvPr id="14" name="Call-out: Bent Line 13">
            <a:extLst>
              <a:ext uri="{FF2B5EF4-FFF2-40B4-BE49-F238E27FC236}">
                <a16:creationId xmlns:a16="http://schemas.microsoft.com/office/drawing/2014/main" id="{A4D3ACB0-27F2-32A9-68A5-1FE762E9C26F}"/>
              </a:ext>
            </a:extLst>
          </p:cNvPr>
          <p:cNvSpPr/>
          <p:nvPr/>
        </p:nvSpPr>
        <p:spPr>
          <a:xfrm>
            <a:off x="4944139" y="1626779"/>
            <a:ext cx="2519916" cy="756000"/>
          </a:xfrm>
          <a:prstGeom prst="borderCallout2">
            <a:avLst>
              <a:gd name="adj1" fmla="val 50458"/>
              <a:gd name="adj2" fmla="val 99758"/>
              <a:gd name="adj3" fmla="val 50458"/>
              <a:gd name="adj4" fmla="val 112824"/>
              <a:gd name="adj5" fmla="val 309801"/>
              <a:gd name="adj6" fmla="val 113499"/>
            </a:avLst>
          </a:prstGeom>
          <a:noFill/>
          <a:ln>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November 1993</a:t>
            </a:r>
          </a:p>
          <a:p>
            <a:pPr algn="ctr"/>
            <a:r>
              <a:rPr lang="en-GB" dirty="0">
                <a:solidFill>
                  <a:schemeClr val="accent1">
                    <a:lumMod val="50000"/>
                  </a:schemeClr>
                </a:solidFill>
              </a:rPr>
              <a:t>Maastricht Treaty (TEU) </a:t>
            </a:r>
          </a:p>
        </p:txBody>
      </p:sp>
      <p:sp>
        <p:nvSpPr>
          <p:cNvPr id="16" name="Call-out: Bent Line 15">
            <a:extLst>
              <a:ext uri="{FF2B5EF4-FFF2-40B4-BE49-F238E27FC236}">
                <a16:creationId xmlns:a16="http://schemas.microsoft.com/office/drawing/2014/main" id="{B508C0B4-EF5E-073D-ECE4-0B793D2523DC}"/>
              </a:ext>
            </a:extLst>
          </p:cNvPr>
          <p:cNvSpPr/>
          <p:nvPr/>
        </p:nvSpPr>
        <p:spPr>
          <a:xfrm>
            <a:off x="8093767" y="5379875"/>
            <a:ext cx="2519916" cy="618589"/>
          </a:xfrm>
          <a:prstGeom prst="borderCallout2">
            <a:avLst>
              <a:gd name="adj1" fmla="val 50458"/>
              <a:gd name="adj2" fmla="val 99758"/>
              <a:gd name="adj3" fmla="val 50458"/>
              <a:gd name="adj4" fmla="val 112824"/>
              <a:gd name="adj5" fmla="val -225626"/>
              <a:gd name="adj6" fmla="val 113225"/>
            </a:avLst>
          </a:prstGeom>
          <a:noFill/>
          <a:ln>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EU membership referendum </a:t>
            </a:r>
          </a:p>
        </p:txBody>
      </p:sp>
    </p:spTree>
    <p:extLst>
      <p:ext uri="{BB962C8B-B14F-4D97-AF65-F5344CB8AC3E}">
        <p14:creationId xmlns:p14="http://schemas.microsoft.com/office/powerpoint/2010/main" val="39218848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AF973E-8832-4405-92EF-9B2A251615EC}"/>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976A6A79-A398-6A7F-F92A-9307605C7C66}"/>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1B81C242-AF3F-8EE4-0518-3993D60D270E}"/>
              </a:ext>
            </a:extLst>
          </p:cNvPr>
          <p:cNvSpPr>
            <a:spLocks noGrp="1"/>
          </p:cNvSpPr>
          <p:nvPr>
            <p:ph type="sldNum" sz="quarter" idx="12"/>
          </p:nvPr>
        </p:nvSpPr>
        <p:spPr/>
        <p:txBody>
          <a:bodyPr/>
          <a:lstStyle/>
          <a:p>
            <a:fld id="{9FAA51BB-2FC0-4DB8-B50E-F52D50E733B6}" type="slidenum">
              <a:rPr lang="en-GB" smtClean="0"/>
              <a:t>16</a:t>
            </a:fld>
            <a:endParaRPr lang="en-GB"/>
          </a:p>
        </p:txBody>
      </p:sp>
      <p:pic>
        <p:nvPicPr>
          <p:cNvPr id="1026" name="Picture 2" descr="A diagram of different types of circles&#10;&#10;Description automatically generated with medium confidence">
            <a:extLst>
              <a:ext uri="{FF2B5EF4-FFF2-40B4-BE49-F238E27FC236}">
                <a16:creationId xmlns:a16="http://schemas.microsoft.com/office/drawing/2014/main" id="{C3307A4F-1505-DAE4-A1CD-A9328D570D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650" y="263043"/>
            <a:ext cx="11553899" cy="5615195"/>
          </a:xfrm>
          <a:prstGeom prst="rect">
            <a:avLst/>
          </a:prstGeom>
          <a:solidFill>
            <a:srgbClr val="FFFFFF"/>
          </a:solidFill>
        </p:spPr>
      </p:pic>
      <p:sp>
        <p:nvSpPr>
          <p:cNvPr id="5" name="Footer Placeholder 2">
            <a:extLst>
              <a:ext uri="{FF2B5EF4-FFF2-40B4-BE49-F238E27FC236}">
                <a16:creationId xmlns:a16="http://schemas.microsoft.com/office/drawing/2014/main" id="{CE4EA011-4EDE-EA10-7A89-F10A0105BAB1}"/>
              </a:ext>
            </a:extLst>
          </p:cNvPr>
          <p:cNvSpPr txBox="1">
            <a:spLocks/>
          </p:cNvSpPr>
          <p:nvPr/>
        </p:nvSpPr>
        <p:spPr>
          <a:xfrm>
            <a:off x="3686185" y="645978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10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n-GB"/>
              <a:t>Mobility citizenship in the UK</a:t>
            </a:r>
          </a:p>
        </p:txBody>
      </p:sp>
      <p:sp>
        <p:nvSpPr>
          <p:cNvPr id="6" name="TextBox 5">
            <a:extLst>
              <a:ext uri="{FF2B5EF4-FFF2-40B4-BE49-F238E27FC236}">
                <a16:creationId xmlns:a16="http://schemas.microsoft.com/office/drawing/2014/main" id="{E2645732-DFE3-867F-5BA8-FFB914E31C53}"/>
              </a:ext>
            </a:extLst>
          </p:cNvPr>
          <p:cNvSpPr txBox="1"/>
          <p:nvPr/>
        </p:nvSpPr>
        <p:spPr>
          <a:xfrm>
            <a:off x="120650" y="6030512"/>
            <a:ext cx="6097772" cy="276999"/>
          </a:xfrm>
          <a:prstGeom prst="rect">
            <a:avLst/>
          </a:prstGeom>
          <a:noFill/>
        </p:spPr>
        <p:txBody>
          <a:bodyPr wrap="square">
            <a:spAutoFit/>
          </a:bodyPr>
          <a:lstStyle/>
          <a:p>
            <a:r>
              <a:rPr lang="en-GB" sz="1200" dirty="0"/>
              <a:t>Source: Barker 2024</a:t>
            </a:r>
          </a:p>
        </p:txBody>
      </p:sp>
      <p:pic>
        <p:nvPicPr>
          <p:cNvPr id="1030" name="Picture 6">
            <a:extLst>
              <a:ext uri="{FF2B5EF4-FFF2-40B4-BE49-F238E27FC236}">
                <a16:creationId xmlns:a16="http://schemas.microsoft.com/office/drawing/2014/main" id="{E207204E-F4E3-498B-FD7E-F97211B110DB}"/>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l="20099" t="3835" r="19015" b="5806"/>
          <a:stretch/>
        </p:blipFill>
        <p:spPr bwMode="auto">
          <a:xfrm>
            <a:off x="1073889" y="937348"/>
            <a:ext cx="4199860" cy="4176912"/>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702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7F32E5-4EB6-1AC7-038B-F32E361CA2A4}"/>
              </a:ext>
            </a:extLst>
          </p:cNvPr>
          <p:cNvSpPr>
            <a:spLocks noGrp="1"/>
          </p:cNvSpPr>
          <p:nvPr>
            <p:ph type="title"/>
          </p:nvPr>
        </p:nvSpPr>
        <p:spPr/>
        <p:txBody>
          <a:bodyPr/>
          <a:lstStyle/>
          <a:p>
            <a:r>
              <a:rPr lang="en-GB" dirty="0"/>
              <a:t>The EU’s eastward enlargement</a:t>
            </a:r>
          </a:p>
        </p:txBody>
      </p:sp>
      <p:sp>
        <p:nvSpPr>
          <p:cNvPr id="2" name="Date Placeholder 1">
            <a:extLst>
              <a:ext uri="{FF2B5EF4-FFF2-40B4-BE49-F238E27FC236}">
                <a16:creationId xmlns:a16="http://schemas.microsoft.com/office/drawing/2014/main" id="{00E0FA45-5089-94A4-9635-864597F8FE23}"/>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722AE57E-BA76-30E6-6B9A-B59908B78737}"/>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80441B3-D020-F740-4C84-E946E0CF0CE3}"/>
              </a:ext>
            </a:extLst>
          </p:cNvPr>
          <p:cNvSpPr>
            <a:spLocks noGrp="1"/>
          </p:cNvSpPr>
          <p:nvPr>
            <p:ph type="sldNum" sz="quarter" idx="12"/>
          </p:nvPr>
        </p:nvSpPr>
        <p:spPr/>
        <p:txBody>
          <a:bodyPr/>
          <a:lstStyle/>
          <a:p>
            <a:fld id="{9FAA51BB-2FC0-4DB8-B50E-F52D50E733B6}" type="slidenum">
              <a:rPr lang="en-GB" smtClean="0"/>
              <a:t>17</a:t>
            </a:fld>
            <a:endParaRPr lang="en-GB"/>
          </a:p>
        </p:txBody>
      </p:sp>
      <p:pic>
        <p:nvPicPr>
          <p:cNvPr id="7" name="Picture 6">
            <a:extLst>
              <a:ext uri="{FF2B5EF4-FFF2-40B4-BE49-F238E27FC236}">
                <a16:creationId xmlns:a16="http://schemas.microsoft.com/office/drawing/2014/main" id="{AD3977D2-6AF0-6BC7-ED49-78C6ED2E94AD}"/>
              </a:ext>
            </a:extLst>
          </p:cNvPr>
          <p:cNvPicPr>
            <a:picLocks noChangeAspect="1"/>
          </p:cNvPicPr>
          <p:nvPr/>
        </p:nvPicPr>
        <p:blipFill>
          <a:blip r:embed="rId2"/>
          <a:stretch>
            <a:fillRect/>
          </a:stretch>
        </p:blipFill>
        <p:spPr>
          <a:xfrm>
            <a:off x="880730" y="1472708"/>
            <a:ext cx="7940515" cy="4236917"/>
          </a:xfrm>
          <a:prstGeom prst="rect">
            <a:avLst/>
          </a:prstGeom>
        </p:spPr>
      </p:pic>
      <p:sp>
        <p:nvSpPr>
          <p:cNvPr id="9" name="TextBox 8">
            <a:extLst>
              <a:ext uri="{FF2B5EF4-FFF2-40B4-BE49-F238E27FC236}">
                <a16:creationId xmlns:a16="http://schemas.microsoft.com/office/drawing/2014/main" id="{4CC6A2F1-F8B7-9772-8C03-13DB3DAE7497}"/>
              </a:ext>
            </a:extLst>
          </p:cNvPr>
          <p:cNvSpPr txBox="1"/>
          <p:nvPr/>
        </p:nvSpPr>
        <p:spPr>
          <a:xfrm>
            <a:off x="9199963" y="1531686"/>
            <a:ext cx="2490203" cy="4177939"/>
          </a:xfrm>
          <a:prstGeom prst="rect">
            <a:avLst/>
          </a:prstGeom>
          <a:noFill/>
        </p:spPr>
        <p:txBody>
          <a:bodyPr wrap="square">
            <a:spAutoFit/>
          </a:bodyPr>
          <a:lstStyle/>
          <a:p>
            <a:pPr algn="just">
              <a:spcBef>
                <a:spcPts val="600"/>
              </a:spcBef>
              <a:spcAft>
                <a:spcPts val="600"/>
              </a:spcAft>
            </a:pPr>
            <a:r>
              <a:rPr lang="en-GB" sz="1400" b="1" dirty="0">
                <a:effectLst/>
                <a:latin typeface="Times New Roman" panose="02020603050405020304" pitchFamily="18" charset="0"/>
                <a:ea typeface="Calibri" panose="020F0502020204030204" pitchFamily="34" charset="0"/>
              </a:rPr>
              <a:t>Labour-market liberalisation for A8 and A2 nationals in EU countries</a:t>
            </a: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effectLst/>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effectLst/>
              <a:latin typeface="Times New Roman" panose="02020603050405020304" pitchFamily="18" charset="0"/>
              <a:ea typeface="Calibri" panose="020F0502020204030204" pitchFamily="34" charset="0"/>
            </a:endParaRPr>
          </a:p>
          <a:p>
            <a:pPr>
              <a:lnSpc>
                <a:spcPct val="115000"/>
              </a:lnSpc>
            </a:pPr>
            <a:r>
              <a:rPr lang="en-GB" sz="1200" dirty="0">
                <a:effectLst/>
                <a:latin typeface="Times New Roman" panose="02020603050405020304" pitchFamily="18" charset="0"/>
                <a:ea typeface="SimSun" panose="02010600030101010101" pitchFamily="2" charset="-122"/>
              </a:rPr>
              <a:t>Source:  Author’s elaboration.</a:t>
            </a:r>
            <a:endParaRPr lang="en-GB" sz="1800" dirty="0">
              <a:effectLst/>
              <a:latin typeface="Times New Roman" panose="02020603050405020304" pitchFamily="18" charset="0"/>
              <a:ea typeface="SimSun" panose="02010600030101010101" pitchFamily="2" charset="-122"/>
            </a:endParaRPr>
          </a:p>
          <a:p>
            <a:pPr marR="50800">
              <a:lnSpc>
                <a:spcPct val="115000"/>
              </a:lnSpc>
              <a:spcAft>
                <a:spcPts val="0"/>
              </a:spcAft>
            </a:pPr>
            <a:r>
              <a:rPr lang="en-GB" sz="1200" spc="-5" dirty="0">
                <a:effectLst/>
                <a:latin typeface="Times New Roman" panose="02020603050405020304" pitchFamily="18" charset="0"/>
                <a:ea typeface="Calibri" panose="020F0502020204030204" pitchFamily="34" charset="0"/>
              </a:rPr>
              <a:t>Data and code: </a:t>
            </a:r>
            <a:r>
              <a:rPr lang="en-GB" sz="1200" u="sng" spc="-5" dirty="0">
                <a:solidFill>
                  <a:srgbClr val="0563C1"/>
                </a:solidFill>
                <a:effectLst/>
                <a:latin typeface="Times New Roman" panose="02020603050405020304" pitchFamily="18" charset="0"/>
                <a:ea typeface="Calibri" panose="020F0502020204030204" pitchFamily="34" charset="0"/>
                <a:hlinkClick r:id="rId3"/>
              </a:rPr>
              <a:t>https://osf.io/uav8b/</a:t>
            </a:r>
            <a:r>
              <a:rPr lang="en-GB" sz="1200" spc="-5" dirty="0">
                <a:effectLst/>
                <a:latin typeface="Times New Roman" panose="02020603050405020304" pitchFamily="18" charset="0"/>
                <a:ea typeface="Calibri" panose="020F0502020204030204" pitchFamily="34" charset="0"/>
              </a:rPr>
              <a:t> </a:t>
            </a:r>
            <a:endParaRPr lang="en-GB" sz="1800" dirty="0">
              <a:effectLst/>
              <a:latin typeface="Times New Roman" panose="02020603050405020304" pitchFamily="18" charset="0"/>
              <a:ea typeface="SimSun" panose="02010600030101010101" pitchFamily="2" charset="-122"/>
            </a:endParaRPr>
          </a:p>
        </p:txBody>
      </p:sp>
      <p:sp>
        <p:nvSpPr>
          <p:cNvPr id="10" name="Rectangle 9">
            <a:extLst>
              <a:ext uri="{FF2B5EF4-FFF2-40B4-BE49-F238E27FC236}">
                <a16:creationId xmlns:a16="http://schemas.microsoft.com/office/drawing/2014/main" id="{348C5635-9B84-97D1-568B-FB8A76C5CF4D}"/>
              </a:ext>
            </a:extLst>
          </p:cNvPr>
          <p:cNvSpPr/>
          <p:nvPr/>
        </p:nvSpPr>
        <p:spPr>
          <a:xfrm>
            <a:off x="756745" y="4444409"/>
            <a:ext cx="8064500" cy="202019"/>
          </a:xfrm>
          <a:prstGeom prst="rect">
            <a:avLst/>
          </a:prstGeom>
          <a:solidFill>
            <a:srgbClr val="3F739B">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5989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7F32E5-4EB6-1AC7-038B-F32E361CA2A4}"/>
              </a:ext>
            </a:extLst>
          </p:cNvPr>
          <p:cNvSpPr>
            <a:spLocks noGrp="1"/>
          </p:cNvSpPr>
          <p:nvPr>
            <p:ph type="title"/>
          </p:nvPr>
        </p:nvSpPr>
        <p:spPr/>
        <p:txBody>
          <a:bodyPr/>
          <a:lstStyle/>
          <a:p>
            <a:r>
              <a:rPr lang="en-GB" dirty="0"/>
              <a:t>The EU’s eastward enlargement</a:t>
            </a:r>
          </a:p>
        </p:txBody>
      </p:sp>
      <p:sp>
        <p:nvSpPr>
          <p:cNvPr id="2" name="Date Placeholder 1">
            <a:extLst>
              <a:ext uri="{FF2B5EF4-FFF2-40B4-BE49-F238E27FC236}">
                <a16:creationId xmlns:a16="http://schemas.microsoft.com/office/drawing/2014/main" id="{00E0FA45-5089-94A4-9635-864597F8FE23}"/>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722AE57E-BA76-30E6-6B9A-B59908B78737}"/>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80441B3-D020-F740-4C84-E946E0CF0CE3}"/>
              </a:ext>
            </a:extLst>
          </p:cNvPr>
          <p:cNvSpPr>
            <a:spLocks noGrp="1"/>
          </p:cNvSpPr>
          <p:nvPr>
            <p:ph type="sldNum" sz="quarter" idx="12"/>
          </p:nvPr>
        </p:nvSpPr>
        <p:spPr/>
        <p:txBody>
          <a:bodyPr/>
          <a:lstStyle/>
          <a:p>
            <a:fld id="{9FAA51BB-2FC0-4DB8-B50E-F52D50E733B6}" type="slidenum">
              <a:rPr lang="en-GB" smtClean="0"/>
              <a:t>18</a:t>
            </a:fld>
            <a:endParaRPr lang="en-GB"/>
          </a:p>
        </p:txBody>
      </p:sp>
      <p:pic>
        <p:nvPicPr>
          <p:cNvPr id="7" name="Picture 6">
            <a:extLst>
              <a:ext uri="{FF2B5EF4-FFF2-40B4-BE49-F238E27FC236}">
                <a16:creationId xmlns:a16="http://schemas.microsoft.com/office/drawing/2014/main" id="{AD3977D2-6AF0-6BC7-ED49-78C6ED2E94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46921" y="1198180"/>
            <a:ext cx="4966529" cy="5082750"/>
          </a:xfrm>
          <a:prstGeom prst="rect">
            <a:avLst/>
          </a:prstGeom>
        </p:spPr>
      </p:pic>
      <p:sp>
        <p:nvSpPr>
          <p:cNvPr id="9" name="TextBox 8">
            <a:extLst>
              <a:ext uri="{FF2B5EF4-FFF2-40B4-BE49-F238E27FC236}">
                <a16:creationId xmlns:a16="http://schemas.microsoft.com/office/drawing/2014/main" id="{4CC6A2F1-F8B7-9772-8C03-13DB3DAE7497}"/>
              </a:ext>
            </a:extLst>
          </p:cNvPr>
          <p:cNvSpPr txBox="1"/>
          <p:nvPr/>
        </p:nvSpPr>
        <p:spPr>
          <a:xfrm>
            <a:off x="7230140" y="1198180"/>
            <a:ext cx="4364333" cy="5178212"/>
          </a:xfrm>
          <a:prstGeom prst="rect">
            <a:avLst/>
          </a:prstGeom>
          <a:noFill/>
        </p:spPr>
        <p:txBody>
          <a:bodyPr wrap="square">
            <a:spAutoFit/>
          </a:bodyPr>
          <a:lstStyle/>
          <a:p>
            <a:pPr algn="just">
              <a:spcBef>
                <a:spcPts val="600"/>
              </a:spcBef>
              <a:spcAft>
                <a:spcPts val="600"/>
              </a:spcAft>
            </a:pPr>
            <a:r>
              <a:rPr lang="en-GB" sz="1400" b="1" dirty="0">
                <a:effectLst/>
                <a:latin typeface="Times New Roman" panose="02020603050405020304" pitchFamily="18" charset="0"/>
                <a:ea typeface="Calibri" panose="020F0502020204030204" pitchFamily="34" charset="0"/>
              </a:rPr>
              <a:t>Distribution of A12 migrants in EU countries in 2013</a:t>
            </a: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effectLst/>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latin typeface="Times New Roman" panose="02020603050405020304" pitchFamily="18" charset="0"/>
              <a:ea typeface="Calibri" panose="020F0502020204030204" pitchFamily="34" charset="0"/>
            </a:endParaRPr>
          </a:p>
          <a:p>
            <a:pPr algn="just">
              <a:spcBef>
                <a:spcPts val="600"/>
              </a:spcBef>
              <a:spcAft>
                <a:spcPts val="600"/>
              </a:spcAft>
            </a:pPr>
            <a:endParaRPr lang="en-GB" sz="1400" b="1" dirty="0">
              <a:effectLst/>
              <a:latin typeface="Times New Roman" panose="02020603050405020304" pitchFamily="18" charset="0"/>
              <a:ea typeface="Calibri" panose="020F0502020204030204" pitchFamily="34" charset="0"/>
            </a:endParaRPr>
          </a:p>
          <a:p>
            <a:pPr marL="180975" indent="-180975">
              <a:lnSpc>
                <a:spcPct val="115000"/>
              </a:lnSpc>
            </a:pPr>
            <a:r>
              <a:rPr lang="en-GB" sz="1200" dirty="0">
                <a:effectLst/>
                <a:latin typeface="Times New Roman" panose="02020603050405020304" pitchFamily="18" charset="0"/>
                <a:ea typeface="SimSun" panose="02010600030101010101" pitchFamily="2" charset="-122"/>
              </a:rPr>
              <a:t>Notes: Where the difference between the first and second destination country is less than 15%, both destinations are included.</a:t>
            </a:r>
          </a:p>
          <a:p>
            <a:pPr marL="180975" indent="-180975">
              <a:lnSpc>
                <a:spcPct val="115000"/>
              </a:lnSpc>
            </a:pPr>
            <a:r>
              <a:rPr lang="en-GB" sz="1200" dirty="0">
                <a:effectLst/>
                <a:latin typeface="Times New Roman" panose="02020603050405020304" pitchFamily="18" charset="0"/>
                <a:ea typeface="SimSun" panose="02010600030101010101" pitchFamily="2" charset="-122"/>
              </a:rPr>
              <a:t>Source: Eurostat (2024); missing values were filled with the nearest available data from Eurostat or: France census 2008 and 2010 (INSEE, 2008, 2011); UK census 2011 (Office for National Statistics et al., 2017); Greece census 2011 (</a:t>
            </a:r>
            <a:r>
              <a:rPr lang="en-GB" sz="1200" dirty="0" err="1">
                <a:effectLst/>
                <a:latin typeface="Times New Roman" panose="02020603050405020304" pitchFamily="18" charset="0"/>
                <a:ea typeface="SimSun" panose="02010600030101010101" pitchFamily="2" charset="-122"/>
              </a:rPr>
              <a:t>El.Stat</a:t>
            </a:r>
            <a:r>
              <a:rPr lang="en-GB" sz="1200" dirty="0">
                <a:effectLst/>
                <a:latin typeface="Times New Roman" panose="02020603050405020304" pitchFamily="18" charset="0"/>
                <a:ea typeface="SimSun" panose="02010600030101010101" pitchFamily="2" charset="-122"/>
              </a:rPr>
              <a:t>, 2011). </a:t>
            </a:r>
          </a:p>
        </p:txBody>
      </p:sp>
    </p:spTree>
    <p:extLst>
      <p:ext uri="{BB962C8B-B14F-4D97-AF65-F5344CB8AC3E}">
        <p14:creationId xmlns:p14="http://schemas.microsoft.com/office/powerpoint/2010/main" val="941434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78872F-684A-A0C1-F886-FB740E2B472D}"/>
              </a:ext>
            </a:extLst>
          </p:cNvPr>
          <p:cNvSpPr>
            <a:spLocks noGrp="1"/>
          </p:cNvSpPr>
          <p:nvPr>
            <p:ph type="title"/>
          </p:nvPr>
        </p:nvSpPr>
        <p:spPr/>
        <p:txBody>
          <a:bodyPr/>
          <a:lstStyle/>
          <a:p>
            <a:r>
              <a:rPr lang="en-GB" b="1" dirty="0">
                <a:solidFill>
                  <a:schemeClr val="bg1"/>
                </a:solidFill>
                <a:effectLst>
                  <a:outerShdw blurRad="38100" dist="38100" dir="2700000" algn="tl">
                    <a:srgbClr val="000000">
                      <a:alpha val="43137"/>
                    </a:srgbClr>
                  </a:outerShdw>
                </a:effectLst>
              </a:rPr>
              <a:t>Mobility-citizenship transitions in the UK</a:t>
            </a:r>
          </a:p>
        </p:txBody>
      </p:sp>
      <p:sp>
        <p:nvSpPr>
          <p:cNvPr id="6" name="Text Placeholder 5">
            <a:extLst>
              <a:ext uri="{FF2B5EF4-FFF2-40B4-BE49-F238E27FC236}">
                <a16:creationId xmlns:a16="http://schemas.microsoft.com/office/drawing/2014/main" id="{F7085575-87A5-6B78-613C-301894DD1AAB}"/>
              </a:ext>
            </a:extLst>
          </p:cNvPr>
          <p:cNvSpPr>
            <a:spLocks noGrp="1"/>
          </p:cNvSpPr>
          <p:nvPr>
            <p:ph type="body" idx="1"/>
          </p:nvPr>
        </p:nvSpPr>
        <p:spPr/>
        <p:txBody>
          <a:bodyPr/>
          <a:lstStyle/>
          <a:p>
            <a:endParaRPr lang="en-GB"/>
          </a:p>
        </p:txBody>
      </p:sp>
      <p:sp>
        <p:nvSpPr>
          <p:cNvPr id="2" name="Date Placeholder 1">
            <a:extLst>
              <a:ext uri="{FF2B5EF4-FFF2-40B4-BE49-F238E27FC236}">
                <a16:creationId xmlns:a16="http://schemas.microsoft.com/office/drawing/2014/main" id="{7068D476-8B19-B3D5-3DBC-C60256750D9B}"/>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142D3327-626B-EAD8-E21D-ACF572E06BA0}"/>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A78FC3E-9F63-871F-6C2A-35896B6FAB0E}"/>
              </a:ext>
            </a:extLst>
          </p:cNvPr>
          <p:cNvSpPr>
            <a:spLocks noGrp="1"/>
          </p:cNvSpPr>
          <p:nvPr>
            <p:ph type="sldNum" sz="quarter" idx="12"/>
          </p:nvPr>
        </p:nvSpPr>
        <p:spPr/>
        <p:txBody>
          <a:bodyPr/>
          <a:lstStyle/>
          <a:p>
            <a:fld id="{9FAA51BB-2FC0-4DB8-B50E-F52D50E733B6}" type="slidenum">
              <a:rPr lang="en-GB" smtClean="0"/>
              <a:t>19</a:t>
            </a:fld>
            <a:endParaRPr lang="en-GB"/>
          </a:p>
        </p:txBody>
      </p:sp>
    </p:spTree>
    <p:extLst>
      <p:ext uri="{BB962C8B-B14F-4D97-AF65-F5344CB8AC3E}">
        <p14:creationId xmlns:p14="http://schemas.microsoft.com/office/powerpoint/2010/main" val="1962864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B391BE-D601-AAAD-5BC7-15321A11A450}"/>
              </a:ext>
            </a:extLst>
          </p:cNvPr>
          <p:cNvSpPr txBox="1"/>
          <p:nvPr/>
        </p:nvSpPr>
        <p:spPr>
          <a:xfrm>
            <a:off x="517236" y="511194"/>
            <a:ext cx="7166444" cy="5373779"/>
          </a:xfrm>
          <a:prstGeom prst="rect">
            <a:avLst/>
          </a:prstGeom>
          <a:noFill/>
        </p:spPr>
        <p:txBody>
          <a:bodyPr wrap="square">
            <a:spAutoFit/>
          </a:bodyPr>
          <a:lstStyle/>
          <a:p>
            <a:pPr marL="360363" indent="-360363"/>
            <a:r>
              <a:rPr lang="en-GB" sz="1430" dirty="0"/>
              <a:t>Chapter 1. Introduction: the constellationist imagination</a:t>
            </a:r>
          </a:p>
          <a:p>
            <a:pPr marL="360363" indent="-360363"/>
            <a:r>
              <a:rPr lang="en-GB" sz="1430" dirty="0"/>
              <a:t>Chapter 2. Transnational citizenship constellations</a:t>
            </a:r>
          </a:p>
          <a:p>
            <a:pPr marL="360363" indent="-360363"/>
            <a:r>
              <a:rPr lang="en-GB" sz="1430" dirty="0"/>
              <a:t>	2.1. Postcolonial constellations: nationality and citizenship in Britain</a:t>
            </a:r>
          </a:p>
          <a:p>
            <a:pPr marL="360363" indent="-360363"/>
            <a:r>
              <a:rPr lang="en-GB" sz="1430" dirty="0"/>
              <a:t>	2.2. Supranational constellations: citizenship of the European Union</a:t>
            </a:r>
          </a:p>
          <a:p>
            <a:pPr marL="360363" indent="-360363"/>
            <a:r>
              <a:rPr lang="en-GB" sz="1430" dirty="0"/>
              <a:t>	2.3. Extraterritorial constellations: external ethnic citizenship in Hungary and Romania</a:t>
            </a:r>
          </a:p>
          <a:p>
            <a:pPr marL="360363" indent="-360363"/>
            <a:r>
              <a:rPr lang="en-GB" sz="1430" dirty="0"/>
              <a:t>Chapter 3. European mobility constellations</a:t>
            </a:r>
          </a:p>
          <a:p>
            <a:pPr marL="360363" indent="-360363"/>
            <a:r>
              <a:rPr lang="en-GB" sz="1430" dirty="0"/>
              <a:t>	3.1. The EU: from guest work to free movement</a:t>
            </a:r>
          </a:p>
          <a:p>
            <a:pPr marL="360363" indent="-360363"/>
            <a:r>
              <a:rPr lang="en-GB" sz="1430" dirty="0"/>
              <a:t>	3.2. Central Eastern Europe: from ‘migration potential’ to ‘</a:t>
            </a:r>
            <a:r>
              <a:rPr lang="en-GB" sz="1430" dirty="0" err="1"/>
              <a:t>Eurostardom</a:t>
            </a:r>
            <a:r>
              <a:rPr lang="en-GB" sz="1430" dirty="0"/>
              <a:t>’</a:t>
            </a:r>
          </a:p>
          <a:p>
            <a:pPr marL="360363" indent="-360363"/>
            <a:r>
              <a:rPr lang="en-GB" sz="1430" dirty="0"/>
              <a:t>	3.3. The UK: from Windrush to Brexit</a:t>
            </a:r>
          </a:p>
          <a:p>
            <a:pPr marL="360363" indent="-360363"/>
            <a:r>
              <a:rPr lang="en-GB" sz="1430" dirty="0"/>
              <a:t>Chapter 4. Open borders and free movement: experiencing and evaluating mobility citizenship</a:t>
            </a:r>
          </a:p>
          <a:p>
            <a:pPr marL="360363" indent="-360363"/>
            <a:r>
              <a:rPr lang="en-GB" sz="1430" dirty="0"/>
              <a:t>	4.1. The ‘freedom’ business: navigating digital migration infrastructures</a:t>
            </a:r>
          </a:p>
          <a:p>
            <a:pPr marL="360363" indent="-360363"/>
            <a:r>
              <a:rPr lang="en-GB" sz="1430" dirty="0"/>
              <a:t>	4.2. Free movement: the Hungarian experience</a:t>
            </a:r>
          </a:p>
          <a:p>
            <a:pPr marL="360363" indent="-360363"/>
            <a:r>
              <a:rPr lang="en-GB" sz="1430" dirty="0"/>
              <a:t>	4.3. Open borders: the Romanian experience</a:t>
            </a:r>
          </a:p>
          <a:p>
            <a:pPr marL="360363" indent="-360363"/>
            <a:r>
              <a:rPr lang="en-GB" sz="1430" dirty="0"/>
              <a:t>	4.4. EU citizenship: opportunity or constraint?</a:t>
            </a:r>
          </a:p>
          <a:p>
            <a:pPr marL="360363" indent="-360363"/>
            <a:r>
              <a:rPr lang="en-GB" sz="1430" dirty="0"/>
              <a:t>Chapter 5. The moral political economy of extraterritorial citizenship</a:t>
            </a:r>
          </a:p>
          <a:p>
            <a:pPr marL="360363" indent="-360363"/>
            <a:r>
              <a:rPr lang="en-GB" sz="1430" dirty="0"/>
              <a:t>	5.1. Closed borders and unfree movement</a:t>
            </a:r>
          </a:p>
          <a:p>
            <a:pPr marL="360363" indent="-360363"/>
            <a:r>
              <a:rPr lang="en-GB" sz="1430" dirty="0"/>
              <a:t>	5.2. External naturalisation: numbers and procedures</a:t>
            </a:r>
          </a:p>
          <a:p>
            <a:pPr marL="360363" indent="-360363"/>
            <a:r>
              <a:rPr lang="en-GB" sz="1430" dirty="0"/>
              <a:t>	5.3. Mobility citizenship and ethno-national identity</a:t>
            </a:r>
          </a:p>
          <a:p>
            <a:pPr marL="360363" indent="-360363"/>
            <a:r>
              <a:rPr lang="en-GB" sz="1430" dirty="0"/>
              <a:t>Chapter 6. Citizenship in transit: patterns and narratives of naturalisation in Britain</a:t>
            </a:r>
          </a:p>
          <a:p>
            <a:pPr marL="360363" indent="-360363"/>
            <a:r>
              <a:rPr lang="en-GB" sz="1430" dirty="0"/>
              <a:t>	6.1. Patterns of naturalisation before and after Brexit</a:t>
            </a:r>
          </a:p>
          <a:p>
            <a:pPr marL="360363" indent="-360363"/>
            <a:r>
              <a:rPr lang="en-GB" sz="1430" dirty="0"/>
              <a:t>	6.2. Citizenship narratives before Brexit</a:t>
            </a:r>
          </a:p>
          <a:p>
            <a:pPr marL="360363" indent="-360363"/>
            <a:r>
              <a:rPr lang="en-GB" sz="1430" dirty="0"/>
              <a:t>	6.3. Brexit citizenship: rights, anxieties and belonging</a:t>
            </a:r>
          </a:p>
          <a:p>
            <a:pPr marL="360363" indent="-360363"/>
            <a:r>
              <a:rPr lang="en-GB" sz="1430" dirty="0"/>
              <a:t>	6.4. Passport citizenship: settled in mobility?</a:t>
            </a:r>
          </a:p>
          <a:p>
            <a:pPr marL="360363" indent="-360363"/>
            <a:r>
              <a:rPr lang="en-GB" sz="1430" dirty="0"/>
              <a:t>Chapter 7. Conclusions: mobility citizenship constellations</a:t>
            </a:r>
          </a:p>
        </p:txBody>
      </p:sp>
      <p:sp>
        <p:nvSpPr>
          <p:cNvPr id="2" name="Date Placeholder 1">
            <a:extLst>
              <a:ext uri="{FF2B5EF4-FFF2-40B4-BE49-F238E27FC236}">
                <a16:creationId xmlns:a16="http://schemas.microsoft.com/office/drawing/2014/main" id="{3919FF7F-BCBF-F505-6F9F-2ABD16C4664F}"/>
              </a:ext>
            </a:extLst>
          </p:cNvPr>
          <p:cNvSpPr>
            <a:spLocks noGrp="1"/>
          </p:cNvSpPr>
          <p:nvPr>
            <p:ph type="dt" sz="half" idx="10"/>
          </p:nvPr>
        </p:nvSpPr>
        <p:spPr/>
        <p:txBody>
          <a:bodyPr/>
          <a:lstStyle/>
          <a:p>
            <a:fld id="{AE37396D-3EE3-44D9-8937-1B32D9271C86}" type="datetime1">
              <a:rPr lang="en-GB" smtClean="0"/>
              <a:t>22/07/2024</a:t>
            </a:fld>
            <a:endParaRPr lang="en-GB"/>
          </a:p>
        </p:txBody>
      </p:sp>
      <p:sp>
        <p:nvSpPr>
          <p:cNvPr id="3" name="Footer Placeholder 2">
            <a:extLst>
              <a:ext uri="{FF2B5EF4-FFF2-40B4-BE49-F238E27FC236}">
                <a16:creationId xmlns:a16="http://schemas.microsoft.com/office/drawing/2014/main" id="{F1059815-2D08-F4CB-DDD9-573E31C99131}"/>
              </a:ext>
            </a:extLst>
          </p:cNvPr>
          <p:cNvSpPr>
            <a:spLocks noGrp="1"/>
          </p:cNvSpPr>
          <p:nvPr>
            <p:ph type="ftr" sz="quarter" idx="11"/>
          </p:nvPr>
        </p:nvSpPr>
        <p:spPr/>
        <p:txBody>
          <a:bodyPr/>
          <a:lstStyle/>
          <a:p>
            <a:r>
              <a:rPr lang="en-GB"/>
              <a:t>Mobility citizenship in the UK</a:t>
            </a:r>
          </a:p>
        </p:txBody>
      </p:sp>
      <p:sp>
        <p:nvSpPr>
          <p:cNvPr id="5" name="Slide Number Placeholder 4">
            <a:extLst>
              <a:ext uri="{FF2B5EF4-FFF2-40B4-BE49-F238E27FC236}">
                <a16:creationId xmlns:a16="http://schemas.microsoft.com/office/drawing/2014/main" id="{C08E90B9-01DD-7050-0CCA-2E84BE77F5CB}"/>
              </a:ext>
            </a:extLst>
          </p:cNvPr>
          <p:cNvSpPr>
            <a:spLocks noGrp="1"/>
          </p:cNvSpPr>
          <p:nvPr>
            <p:ph type="sldNum" sz="quarter" idx="12"/>
          </p:nvPr>
        </p:nvSpPr>
        <p:spPr/>
        <p:txBody>
          <a:bodyPr/>
          <a:lstStyle/>
          <a:p>
            <a:fld id="{9FAA51BB-2FC0-4DB8-B50E-F52D50E733B6}" type="slidenum">
              <a:rPr lang="en-GB" smtClean="0"/>
              <a:t>2</a:t>
            </a:fld>
            <a:endParaRPr lang="en-GB"/>
          </a:p>
        </p:txBody>
      </p:sp>
      <p:pic>
        <p:nvPicPr>
          <p:cNvPr id="6" name="Picture 5" descr="A blue background with white text&#10;&#10;Description automatically generated">
            <a:extLst>
              <a:ext uri="{FF2B5EF4-FFF2-40B4-BE49-F238E27FC236}">
                <a16:creationId xmlns:a16="http://schemas.microsoft.com/office/drawing/2014/main" id="{E415AAAC-48AB-66F3-FF15-4A6F2C2CE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436" y="511194"/>
            <a:ext cx="3615499" cy="5412319"/>
          </a:xfrm>
          <a:prstGeom prst="rect">
            <a:avLst/>
          </a:prstGeom>
        </p:spPr>
      </p:pic>
      <p:pic>
        <p:nvPicPr>
          <p:cNvPr id="7" name="Picture 6">
            <a:extLst>
              <a:ext uri="{FF2B5EF4-FFF2-40B4-BE49-F238E27FC236}">
                <a16:creationId xmlns:a16="http://schemas.microsoft.com/office/drawing/2014/main" id="{956F11EB-6EFD-B915-444B-67D5850C1E19}"/>
              </a:ext>
            </a:extLst>
          </p:cNvPr>
          <p:cNvPicPr>
            <a:picLocks noChangeAspect="1"/>
          </p:cNvPicPr>
          <p:nvPr/>
        </p:nvPicPr>
        <p:blipFill>
          <a:blip r:embed="rId3"/>
          <a:stretch>
            <a:fillRect/>
          </a:stretch>
        </p:blipFill>
        <p:spPr>
          <a:xfrm rot="20936054">
            <a:off x="7658359" y="2983033"/>
            <a:ext cx="3960307" cy="1995623"/>
          </a:xfrm>
          <a:prstGeom prst="rect">
            <a:avLst/>
          </a:prstGeom>
        </p:spPr>
      </p:pic>
    </p:spTree>
    <p:extLst>
      <p:ext uri="{BB962C8B-B14F-4D97-AF65-F5344CB8AC3E}">
        <p14:creationId xmlns:p14="http://schemas.microsoft.com/office/powerpoint/2010/main" val="13339314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The post-colonial migration system</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20</a:t>
            </a:fld>
            <a:endParaRPr lang="en-GB"/>
          </a:p>
        </p:txBody>
      </p:sp>
      <p:sp>
        <p:nvSpPr>
          <p:cNvPr id="8" name="Rectangle 2">
            <a:extLst>
              <a:ext uri="{FF2B5EF4-FFF2-40B4-BE49-F238E27FC236}">
                <a16:creationId xmlns:a16="http://schemas.microsoft.com/office/drawing/2014/main" id="{5195BB4D-A612-AD6E-2B29-BECC35C16FB3}"/>
              </a:ext>
            </a:extLst>
          </p:cNvPr>
          <p:cNvSpPr>
            <a:spLocks noChangeArrowheads="1"/>
          </p:cNvSpPr>
          <p:nvPr/>
        </p:nvSpPr>
        <p:spPr bwMode="auto">
          <a:xfrm>
            <a:off x="520995" y="11057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169" name="Picture 9">
            <a:extLst>
              <a:ext uri="{FF2B5EF4-FFF2-40B4-BE49-F238E27FC236}">
                <a16:creationId xmlns:a16="http://schemas.microsoft.com/office/drawing/2014/main" id="{4BDD193A-D8C8-256E-A05F-999368C27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970" y="1192593"/>
            <a:ext cx="7259303" cy="49023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4AA24E4-F22A-F2C0-CB3B-89606B0B0F9A}"/>
              </a:ext>
            </a:extLst>
          </p:cNvPr>
          <p:cNvSpPr>
            <a:spLocks noChangeArrowheads="1"/>
          </p:cNvSpPr>
          <p:nvPr/>
        </p:nvSpPr>
        <p:spPr bwMode="auto">
          <a:xfrm>
            <a:off x="8679109" y="1192593"/>
            <a:ext cx="300021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bmk="_Toc169819079">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Top fifteen non-UK-born nationality groups in the United Kingdom (1960–1990)</a:t>
            </a:r>
          </a:p>
          <a:p>
            <a:pPr marL="0" marR="0" lvl="0" indent="0" defTabSz="914400" rtl="0" eaLnBrk="0" fontAlgn="base" latinLnBrk="0" hangingPunct="0">
              <a:lnSpc>
                <a:spcPct val="100000"/>
              </a:lnSpc>
              <a:spcBef>
                <a:spcPct val="0"/>
              </a:spcBef>
              <a:spcAft>
                <a:spcPct val="0"/>
              </a:spcAft>
              <a:buClrTx/>
              <a:buSzTx/>
              <a:buFontTx/>
              <a:buNone/>
              <a:tabLst/>
            </a:pPr>
            <a:endParaRPr lang="en-GB" altLang="en-US" sz="1200" b="1" dirty="0" bmk="_Toc169819079">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1200" b="1" i="0" u="none" strike="noStrike" cap="none" normalizeH="0" baseline="0" dirty="0" bmk="_Toc169819079">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GB" altLang="en-US" sz="1200" b="1" dirty="0" bmk="_Toc169819079">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lang="en-GB" altLang="en-US" sz="800" dirty="0"/>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Notes:  Numbers in parentheses represent rounded population size in thousands.</a:t>
            </a:r>
            <a:endParaRPr kumimoji="0" lang="en-GB"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Source: Author’s elaboration based on data from the World Bank (2011).</a:t>
            </a:r>
            <a:endParaRPr kumimoji="0" lang="en-GB"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93768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The post-2004-EU-enlargement transition</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21</a:t>
            </a:fld>
            <a:endParaRPr lang="en-GB"/>
          </a:p>
        </p:txBody>
      </p:sp>
      <p:pic>
        <p:nvPicPr>
          <p:cNvPr id="6" name="Picture 5">
            <a:extLst>
              <a:ext uri="{FF2B5EF4-FFF2-40B4-BE49-F238E27FC236}">
                <a16:creationId xmlns:a16="http://schemas.microsoft.com/office/drawing/2014/main" id="{807F79BD-488A-6540-82C7-08CBC916BC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08992" y="1294652"/>
            <a:ext cx="6557185" cy="4898753"/>
          </a:xfrm>
          <a:prstGeom prst="rect">
            <a:avLst/>
          </a:prstGeom>
        </p:spPr>
      </p:pic>
      <p:sp>
        <p:nvSpPr>
          <p:cNvPr id="8" name="TextBox 7">
            <a:extLst>
              <a:ext uri="{FF2B5EF4-FFF2-40B4-BE49-F238E27FC236}">
                <a16:creationId xmlns:a16="http://schemas.microsoft.com/office/drawing/2014/main" id="{1641300A-AD97-0141-9985-AC371BC66CD4}"/>
              </a:ext>
            </a:extLst>
          </p:cNvPr>
          <p:cNvSpPr txBox="1"/>
          <p:nvPr/>
        </p:nvSpPr>
        <p:spPr>
          <a:xfrm>
            <a:off x="8508989" y="1294652"/>
            <a:ext cx="3060939" cy="4764061"/>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The top five countries of birth of non-UK born population in the United Kingdom (2000–2021)</a:t>
            </a: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 Data for 2021 is from the 2021 Census, as measured on 21st March 2021.</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Annual Population Survey (Office for National Statistics, 2021) and Census 2021 and Census 2021 (Office for National Statistics, 2023a, 2023c; National Records of Scotland, 2024; Northern Ireland Statistics and Research Agency, 2022a, 2022b).</a:t>
            </a:r>
          </a:p>
        </p:txBody>
      </p:sp>
    </p:spTree>
    <p:extLst>
      <p:ext uri="{BB962C8B-B14F-4D97-AF65-F5344CB8AC3E}">
        <p14:creationId xmlns:p14="http://schemas.microsoft.com/office/powerpoint/2010/main" val="2703706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The post-2004-EU-enlargement transition</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22</a:t>
            </a:fld>
            <a:endParaRPr lang="en-GB"/>
          </a:p>
        </p:txBody>
      </p:sp>
      <p:pic>
        <p:nvPicPr>
          <p:cNvPr id="6" name="Picture 5">
            <a:extLst>
              <a:ext uri="{FF2B5EF4-FFF2-40B4-BE49-F238E27FC236}">
                <a16:creationId xmlns:a16="http://schemas.microsoft.com/office/drawing/2014/main" id="{807F79BD-488A-6540-82C7-08CBC916B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03" y="1294652"/>
            <a:ext cx="7777163" cy="4898753"/>
          </a:xfrm>
          <a:prstGeom prst="rect">
            <a:avLst/>
          </a:prstGeom>
        </p:spPr>
      </p:pic>
      <p:sp>
        <p:nvSpPr>
          <p:cNvPr id="8" name="TextBox 7">
            <a:extLst>
              <a:ext uri="{FF2B5EF4-FFF2-40B4-BE49-F238E27FC236}">
                <a16:creationId xmlns:a16="http://schemas.microsoft.com/office/drawing/2014/main" id="{1641300A-AD97-0141-9985-AC371BC66CD4}"/>
              </a:ext>
            </a:extLst>
          </p:cNvPr>
          <p:cNvSpPr txBox="1"/>
          <p:nvPr/>
        </p:nvSpPr>
        <p:spPr>
          <a:xfrm>
            <a:off x="9065676" y="1294652"/>
            <a:ext cx="2504252" cy="4737900"/>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Foreign-born and foreign-citizen residents in the United Kingdom, by EU/non-EU status (2004–2021)</a:t>
            </a: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 Data for 2021 is from the 2021 Census, as measured on 21st March 2021. Data on previous years are estimates from the Annual Population Survey. The APS data series on ‘Population by Country of Birth and Nationality’ was discontinued after June 2021 to update its methodology considering the Census data.</a:t>
            </a:r>
            <a:endParaRPr lang="en-GB" sz="1200" dirty="0">
              <a:effectLst/>
              <a:latin typeface="Times New Roman" panose="02020603050405020304" pitchFamily="18" charset="0"/>
              <a:ea typeface="SimSun" panose="02010600030101010101" pitchFamily="2" charset="-122"/>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a:t>
            </a:r>
            <a:r>
              <a:rPr lang="en-GB" sz="1000" dirty="0">
                <a:effectLst/>
                <a:latin typeface="Times New Roman" panose="02020603050405020304" pitchFamily="18" charset="0"/>
                <a:ea typeface="Calibri" panose="020F0502020204030204" pitchFamily="34" charset="0"/>
              </a:rPr>
              <a:t>r</a:t>
            </a:r>
            <a:r>
              <a:rPr lang="en-GB" sz="1000" spc="-5" dirty="0">
                <a:effectLst/>
                <a:latin typeface="Times New Roman" panose="02020603050405020304" pitchFamily="18" charset="0"/>
                <a:ea typeface="Calibri" panose="020F0502020204030204" pitchFamily="34" charset="0"/>
              </a:rPr>
              <a:t>ce</a:t>
            </a:r>
            <a:r>
              <a:rPr lang="en-GB" sz="1000" dirty="0">
                <a:effectLst/>
                <a:latin typeface="Times New Roman" panose="02020603050405020304" pitchFamily="18" charset="0"/>
                <a:ea typeface="Calibri" panose="020F0502020204030204" pitchFamily="34" charset="0"/>
              </a:rPr>
              <a:t>:</a:t>
            </a:r>
            <a:r>
              <a:rPr lang="en-GB" sz="1000" spc="-5" dirty="0">
                <a:effectLst/>
                <a:latin typeface="Times New Roman" panose="02020603050405020304" pitchFamily="18" charset="0"/>
                <a:ea typeface="Calibri" panose="020F0502020204030204" pitchFamily="34" charset="0"/>
              </a:rPr>
              <a:t> Author’s elaboration based on data from the Annual Population Survey (Office for National Statistics, 2021) and Census 2021 (Office for National Statistics, 2023b, 2023d;</a:t>
            </a:r>
            <a:r>
              <a:rPr lang="en-GB" sz="1200" dirty="0">
                <a:effectLst/>
                <a:latin typeface="Times New Roman" panose="02020603050405020304" pitchFamily="18" charset="0"/>
                <a:ea typeface="SimSun" panose="02010600030101010101" pitchFamily="2" charset="-122"/>
              </a:rPr>
              <a:t> </a:t>
            </a:r>
            <a:r>
              <a:rPr lang="en-GB" sz="1000" spc="-5" dirty="0">
                <a:effectLst/>
                <a:latin typeface="Times New Roman" panose="02020603050405020304" pitchFamily="18" charset="0"/>
                <a:ea typeface="Calibri" panose="020F0502020204030204" pitchFamily="34" charset="0"/>
              </a:rPr>
              <a:t>National Records of Scotland, 2024; Northern Ireland Statistics and Research Agency, 2022a, 2022b).</a:t>
            </a:r>
            <a:endParaRPr lang="en-GB" sz="12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02889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The post-Brexit transition</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23</a:t>
            </a:fld>
            <a:endParaRPr lang="en-GB"/>
          </a:p>
        </p:txBody>
      </p:sp>
      <p:pic>
        <p:nvPicPr>
          <p:cNvPr id="6" name="Picture 5">
            <a:extLst>
              <a:ext uri="{FF2B5EF4-FFF2-40B4-BE49-F238E27FC236}">
                <a16:creationId xmlns:a16="http://schemas.microsoft.com/office/drawing/2014/main" id="{E307AA07-E396-476F-8E7B-59007AF0A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708" y="1273386"/>
            <a:ext cx="7245199" cy="4900225"/>
          </a:xfrm>
          <a:prstGeom prst="rect">
            <a:avLst/>
          </a:prstGeom>
        </p:spPr>
      </p:pic>
      <p:sp>
        <p:nvSpPr>
          <p:cNvPr id="7" name="TextBox 6">
            <a:extLst>
              <a:ext uri="{FF2B5EF4-FFF2-40B4-BE49-F238E27FC236}">
                <a16:creationId xmlns:a16="http://schemas.microsoft.com/office/drawing/2014/main" id="{978D5B49-7539-DF82-0AB8-986A37801CF5}"/>
              </a:ext>
            </a:extLst>
          </p:cNvPr>
          <p:cNvSpPr txBox="1"/>
          <p:nvPr/>
        </p:nvSpPr>
        <p:spPr>
          <a:xfrm>
            <a:off x="9069572" y="1273386"/>
            <a:ext cx="2500356" cy="5017977"/>
          </a:xfrm>
          <a:prstGeom prst="rect">
            <a:avLst/>
          </a:prstGeom>
          <a:noFill/>
        </p:spPr>
        <p:txBody>
          <a:bodyPr wrap="square">
            <a:spAutoFit/>
          </a:bodyPr>
          <a:lstStyle/>
          <a:p>
            <a:pPr>
              <a:spcBef>
                <a:spcPts val="600"/>
              </a:spcBef>
              <a:spcAft>
                <a:spcPts val="600"/>
              </a:spcAft>
            </a:pPr>
            <a:r>
              <a:rPr lang="fr-FR" sz="1400" b="1" dirty="0">
                <a:effectLst/>
                <a:latin typeface="Times New Roman" panose="02020603050405020304" pitchFamily="18" charset="0"/>
                <a:ea typeface="Calibri" panose="020F0502020204030204" pitchFamily="34" charset="0"/>
              </a:rPr>
              <a:t>EU </a:t>
            </a:r>
            <a:r>
              <a:rPr lang="en-GB" sz="1400" b="1" dirty="0">
                <a:effectLst/>
                <a:latin typeface="Times New Roman" panose="02020603050405020304" pitchFamily="18" charset="0"/>
                <a:ea typeface="Calibri" panose="020F0502020204030204" pitchFamily="34" charset="0"/>
              </a:rPr>
              <a:t>Settlement</a:t>
            </a:r>
            <a:r>
              <a:rPr lang="fr-FR" sz="1400" b="1" dirty="0">
                <a:effectLst/>
                <a:latin typeface="Times New Roman" panose="02020603050405020304" pitchFamily="18" charset="0"/>
                <a:ea typeface="Calibri" panose="020F0502020204030204" pitchFamily="34" charset="0"/>
              </a:rPr>
              <a:t> Scheme applications (2018 –2024)</a:t>
            </a: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EEA/EFTA/CH includes Iceland, Liechtenstein, Norway and Switzerland.</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Home Office (2024)</a:t>
            </a:r>
          </a:p>
        </p:txBody>
      </p:sp>
    </p:spTree>
    <p:extLst>
      <p:ext uri="{BB962C8B-B14F-4D97-AF65-F5344CB8AC3E}">
        <p14:creationId xmlns:p14="http://schemas.microsoft.com/office/powerpoint/2010/main" val="1140739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Naturalisation before and after “Brexit”</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24</a:t>
            </a:fld>
            <a:endParaRPr lang="en-GB"/>
          </a:p>
        </p:txBody>
      </p:sp>
      <p:sp>
        <p:nvSpPr>
          <p:cNvPr id="7" name="TextBox 6">
            <a:extLst>
              <a:ext uri="{FF2B5EF4-FFF2-40B4-BE49-F238E27FC236}">
                <a16:creationId xmlns:a16="http://schemas.microsoft.com/office/drawing/2014/main" id="{978D5B49-7539-DF82-0AB8-986A37801CF5}"/>
              </a:ext>
            </a:extLst>
          </p:cNvPr>
          <p:cNvSpPr txBox="1"/>
          <p:nvPr/>
        </p:nvSpPr>
        <p:spPr>
          <a:xfrm>
            <a:off x="9069572" y="1273386"/>
            <a:ext cx="2500356" cy="5071838"/>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UK citizenship applications by EU nationality group (2004-2024)</a:t>
            </a: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Includes both naturalisation applications and registrations as a British citizen.</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Home Office (2024).</a:t>
            </a:r>
          </a:p>
        </p:txBody>
      </p:sp>
      <p:graphicFrame>
        <p:nvGraphicFramePr>
          <p:cNvPr id="9" name="Chart 8">
            <a:extLst>
              <a:ext uri="{FF2B5EF4-FFF2-40B4-BE49-F238E27FC236}">
                <a16:creationId xmlns:a16="http://schemas.microsoft.com/office/drawing/2014/main" id="{F9CB9A45-68B3-4DD9-9CCB-4DF8462E229D}"/>
              </a:ext>
            </a:extLst>
          </p:cNvPr>
          <p:cNvGraphicFramePr>
            <a:graphicFrameLocks/>
          </p:cNvGraphicFramePr>
          <p:nvPr>
            <p:extLst>
              <p:ext uri="{D42A27DB-BD31-4B8C-83A1-F6EECF244321}">
                <p14:modId xmlns:p14="http://schemas.microsoft.com/office/powerpoint/2010/main" val="3477263409"/>
              </p:ext>
            </p:extLst>
          </p:nvPr>
        </p:nvGraphicFramePr>
        <p:xfrm>
          <a:off x="859155" y="1273386"/>
          <a:ext cx="7880807" cy="48297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3090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95618-6AFD-1F13-7976-B913D7071D93}"/>
              </a:ext>
            </a:extLst>
          </p:cNvPr>
          <p:cNvSpPr>
            <a:spLocks noGrp="1"/>
          </p:cNvSpPr>
          <p:nvPr>
            <p:ph type="title"/>
          </p:nvPr>
        </p:nvSpPr>
        <p:spPr/>
        <p:txBody>
          <a:bodyPr/>
          <a:lstStyle/>
          <a:p>
            <a:r>
              <a:rPr lang="en-GB" dirty="0"/>
              <a:t>Naturalisation before and after “Brexit”</a:t>
            </a:r>
          </a:p>
        </p:txBody>
      </p:sp>
      <p:sp>
        <p:nvSpPr>
          <p:cNvPr id="2" name="Date Placeholder 1">
            <a:extLst>
              <a:ext uri="{FF2B5EF4-FFF2-40B4-BE49-F238E27FC236}">
                <a16:creationId xmlns:a16="http://schemas.microsoft.com/office/drawing/2014/main" id="{7165E2C0-023B-A8B3-BD04-382FDCE70B6B}"/>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020C4E46-64F3-8438-D469-B7A156A0A82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8C19919-E101-279C-11AA-14DAD497CB95}"/>
              </a:ext>
            </a:extLst>
          </p:cNvPr>
          <p:cNvSpPr>
            <a:spLocks noGrp="1"/>
          </p:cNvSpPr>
          <p:nvPr>
            <p:ph type="sldNum" sz="quarter" idx="12"/>
          </p:nvPr>
        </p:nvSpPr>
        <p:spPr/>
        <p:txBody>
          <a:bodyPr/>
          <a:lstStyle/>
          <a:p>
            <a:fld id="{9FAA51BB-2FC0-4DB8-B50E-F52D50E733B6}" type="slidenum">
              <a:rPr lang="en-GB" smtClean="0"/>
              <a:t>25</a:t>
            </a:fld>
            <a:endParaRPr lang="en-GB"/>
          </a:p>
        </p:txBody>
      </p:sp>
      <p:sp>
        <p:nvSpPr>
          <p:cNvPr id="7" name="TextBox 6">
            <a:extLst>
              <a:ext uri="{FF2B5EF4-FFF2-40B4-BE49-F238E27FC236}">
                <a16:creationId xmlns:a16="http://schemas.microsoft.com/office/drawing/2014/main" id="{978D5B49-7539-DF82-0AB8-986A37801CF5}"/>
              </a:ext>
            </a:extLst>
          </p:cNvPr>
          <p:cNvSpPr txBox="1"/>
          <p:nvPr/>
        </p:nvSpPr>
        <p:spPr>
          <a:xfrm>
            <a:off x="9069572" y="1273386"/>
            <a:ext cx="2500356" cy="4733283"/>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Comparison of UK citizenship applications by EU/non-EU nationality group (2004-2024)</a:t>
            </a: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Includes both naturalisation applications and registrations as British citizen</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Home Office (2024).</a:t>
            </a:r>
          </a:p>
        </p:txBody>
      </p:sp>
      <p:pic>
        <p:nvPicPr>
          <p:cNvPr id="10" name="Picture 9" descr="A graph of different currencies&#10;&#10;Description automatically generated">
            <a:extLst>
              <a:ext uri="{FF2B5EF4-FFF2-40B4-BE49-F238E27FC236}">
                <a16:creationId xmlns:a16="http://schemas.microsoft.com/office/drawing/2014/main" id="{36C32BC2-8589-8814-86FC-494E234DC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198180"/>
            <a:ext cx="6669578" cy="4879571"/>
          </a:xfrm>
          <a:prstGeom prst="rect">
            <a:avLst/>
          </a:prstGeom>
        </p:spPr>
      </p:pic>
    </p:spTree>
    <p:extLst>
      <p:ext uri="{BB962C8B-B14F-4D97-AF65-F5344CB8AC3E}">
        <p14:creationId xmlns:p14="http://schemas.microsoft.com/office/powerpoint/2010/main" val="1000442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78872F-684A-A0C1-F886-FB740E2B472D}"/>
              </a:ext>
            </a:extLst>
          </p:cNvPr>
          <p:cNvSpPr>
            <a:spLocks noGrp="1"/>
          </p:cNvSpPr>
          <p:nvPr>
            <p:ph type="title"/>
          </p:nvPr>
        </p:nvSpPr>
        <p:spPr/>
        <p:txBody>
          <a:bodyPr>
            <a:normAutofit/>
          </a:bodyPr>
          <a:lstStyle/>
          <a:p>
            <a:r>
              <a:rPr lang="en-GB" b="1" dirty="0">
                <a:solidFill>
                  <a:schemeClr val="bg1"/>
                </a:solidFill>
                <a:effectLst>
                  <a:outerShdw blurRad="38100" dist="38100" dir="2700000" algn="tl">
                    <a:srgbClr val="000000">
                      <a:alpha val="43137"/>
                    </a:srgbClr>
                  </a:outerShdw>
                </a:effectLst>
              </a:rPr>
              <a:t>Naturalisation motivations and the meaning of citizenship</a:t>
            </a:r>
          </a:p>
        </p:txBody>
      </p:sp>
      <p:sp>
        <p:nvSpPr>
          <p:cNvPr id="6" name="Text Placeholder 5">
            <a:extLst>
              <a:ext uri="{FF2B5EF4-FFF2-40B4-BE49-F238E27FC236}">
                <a16:creationId xmlns:a16="http://schemas.microsoft.com/office/drawing/2014/main" id="{F7085575-87A5-6B78-613C-301894DD1AAB}"/>
              </a:ext>
            </a:extLst>
          </p:cNvPr>
          <p:cNvSpPr>
            <a:spLocks noGrp="1"/>
          </p:cNvSpPr>
          <p:nvPr>
            <p:ph type="body" idx="1"/>
          </p:nvPr>
        </p:nvSpPr>
        <p:spPr/>
        <p:txBody>
          <a:bodyPr/>
          <a:lstStyle/>
          <a:p>
            <a:endParaRPr lang="en-GB"/>
          </a:p>
        </p:txBody>
      </p:sp>
      <p:sp>
        <p:nvSpPr>
          <p:cNvPr id="2" name="Date Placeholder 1">
            <a:extLst>
              <a:ext uri="{FF2B5EF4-FFF2-40B4-BE49-F238E27FC236}">
                <a16:creationId xmlns:a16="http://schemas.microsoft.com/office/drawing/2014/main" id="{7068D476-8B19-B3D5-3DBC-C60256750D9B}"/>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142D3327-626B-EAD8-E21D-ACF572E06BA0}"/>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A78FC3E-9F63-871F-6C2A-35896B6FAB0E}"/>
              </a:ext>
            </a:extLst>
          </p:cNvPr>
          <p:cNvSpPr>
            <a:spLocks noGrp="1"/>
          </p:cNvSpPr>
          <p:nvPr>
            <p:ph type="sldNum" sz="quarter" idx="12"/>
          </p:nvPr>
        </p:nvSpPr>
        <p:spPr/>
        <p:txBody>
          <a:bodyPr/>
          <a:lstStyle/>
          <a:p>
            <a:fld id="{9FAA51BB-2FC0-4DB8-B50E-F52D50E733B6}" type="slidenum">
              <a:rPr lang="en-GB" smtClean="0"/>
              <a:t>26</a:t>
            </a:fld>
            <a:endParaRPr lang="en-GB"/>
          </a:p>
        </p:txBody>
      </p:sp>
    </p:spTree>
    <p:extLst>
      <p:ext uri="{BB962C8B-B14F-4D97-AF65-F5344CB8AC3E}">
        <p14:creationId xmlns:p14="http://schemas.microsoft.com/office/powerpoint/2010/main" val="2643123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624585-B6FC-A93B-57FD-196D1C0F3E80}"/>
              </a:ext>
            </a:extLst>
          </p:cNvPr>
          <p:cNvSpPr>
            <a:spLocks noGrp="1"/>
          </p:cNvSpPr>
          <p:nvPr>
            <p:ph type="title"/>
          </p:nvPr>
        </p:nvSpPr>
        <p:spPr/>
        <p:txBody>
          <a:bodyPr/>
          <a:lstStyle/>
          <a:p>
            <a:r>
              <a:rPr lang="en-GB" dirty="0"/>
              <a:t>Naturalisation motivations</a:t>
            </a:r>
          </a:p>
        </p:txBody>
      </p:sp>
      <p:sp>
        <p:nvSpPr>
          <p:cNvPr id="6" name="Content Placeholder 5">
            <a:extLst>
              <a:ext uri="{FF2B5EF4-FFF2-40B4-BE49-F238E27FC236}">
                <a16:creationId xmlns:a16="http://schemas.microsoft.com/office/drawing/2014/main" id="{1E2F62A5-11E1-49F2-FFAE-74F48F0D47FD}"/>
              </a:ext>
            </a:extLst>
          </p:cNvPr>
          <p:cNvSpPr>
            <a:spLocks noGrp="1"/>
          </p:cNvSpPr>
          <p:nvPr>
            <p:ph idx="1"/>
          </p:nvPr>
        </p:nvSpPr>
        <p:spPr>
          <a:xfrm>
            <a:off x="756745" y="1446028"/>
            <a:ext cx="10398935" cy="4713033"/>
          </a:xfrm>
        </p:spPr>
        <p:txBody>
          <a:bodyPr>
            <a:normAutofit fontScale="85000" lnSpcReduction="10000"/>
          </a:bodyPr>
          <a:lstStyle/>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kumimoji="0" lang="en-GB" b="0" i="0" u="none" strike="noStrike" kern="1200" cap="none" spc="0" normalizeH="0" baseline="0" noProof="0" dirty="0">
                <a:ln>
                  <a:noFill/>
                </a:ln>
                <a:solidFill>
                  <a:srgbClr val="000000"/>
                </a:solidFill>
                <a:effectLst/>
                <a:uLnTx/>
                <a:uFillTx/>
                <a:latin typeface="Calibri" panose="020F0502020204030204"/>
                <a:ea typeface="+mn-ea"/>
                <a:cs typeface="+mn-cs"/>
              </a:rPr>
              <a:t>Yang (1994): cost-benefit model of subjective utility maximization</a:t>
            </a:r>
          </a:p>
          <a:p>
            <a:pPr marL="578358" lvl="1" indent="-285750" defTabSz="457200">
              <a:lnSpc>
                <a:spcPct val="100000"/>
              </a:lnSpc>
              <a:spcBef>
                <a:spcPts val="0"/>
              </a:spcBef>
              <a:spcAft>
                <a:spcPts val="0"/>
              </a:spcAft>
              <a:buClr>
                <a:srgbClr val="3F739B">
                  <a:lumMod val="50000"/>
                </a:srgbClr>
              </a:buClr>
              <a:buSzPct val="140000"/>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benefits: political and socio-economic rights and privileges</a:t>
            </a:r>
          </a:p>
          <a:p>
            <a:pPr marL="578358" lvl="1" indent="-285750" defTabSz="457200">
              <a:lnSpc>
                <a:spcPct val="100000"/>
              </a:lnSpc>
              <a:spcBef>
                <a:spcPts val="0"/>
              </a:spcBef>
              <a:spcAft>
                <a:spcPts val="0"/>
              </a:spcAft>
              <a:buClr>
                <a:srgbClr val="3F739B">
                  <a:lumMod val="50000"/>
                </a:srgbClr>
              </a:buClr>
              <a:buSzPct val="140000"/>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costs: money and effort; potential loss of the former citizenship</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dirty="0"/>
              <a:t>For EU citizens, the perceived benefits of naturalization in their member state of residence are lower</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dirty="0"/>
              <a:t>A ‘return of assimilation’ (Brubaker 2003); a ‘revaluation’ of citizenship via strengthening ‘civic integration’ requirements (Goodman 2010; </a:t>
            </a:r>
            <a:r>
              <a:rPr lang="en-GB" dirty="0" err="1"/>
              <a:t>Joppke</a:t>
            </a:r>
            <a:r>
              <a:rPr lang="en-GB" dirty="0"/>
              <a:t> 2007; </a:t>
            </a:r>
            <a:r>
              <a:rPr lang="en-GB" dirty="0" err="1"/>
              <a:t>Joppke</a:t>
            </a:r>
            <a:r>
              <a:rPr lang="en-GB" dirty="0"/>
              <a:t> and </a:t>
            </a:r>
            <a:r>
              <a:rPr lang="en-GB" dirty="0" err="1"/>
              <a:t>Morawska</a:t>
            </a:r>
            <a:r>
              <a:rPr lang="en-GB" dirty="0"/>
              <a:t> 2003)</a:t>
            </a:r>
          </a:p>
          <a:p>
            <a:pPr marL="285750" lvl="0" indent="-285750" defTabSz="457200">
              <a:lnSpc>
                <a:spcPct val="100000"/>
              </a:lnSpc>
              <a:spcBef>
                <a:spcPts val="0"/>
              </a:spcBef>
              <a:spcAft>
                <a:spcPts val="0"/>
              </a:spcAft>
              <a:buClr>
                <a:srgbClr val="3F739B">
                  <a:lumMod val="50000"/>
                </a:srgbClr>
              </a:buClr>
              <a:buSzPct val="140000"/>
              <a:buFont typeface="Arial Narrow" panose="020B0606020202030204" pitchFamily="34" charset="0"/>
              <a:buChar char="●"/>
              <a:defRPr/>
            </a:pPr>
            <a:r>
              <a:rPr lang="en-GB" dirty="0"/>
              <a:t>‘[e]</a:t>
            </a:r>
            <a:r>
              <a:rPr lang="en-GB" dirty="0" err="1"/>
              <a:t>njoyment</a:t>
            </a:r>
            <a:r>
              <a:rPr lang="en-GB" dirty="0"/>
              <a:t> of permanent residence by Union citizens who have chosen to settle long term in the host Member State would strengthen the feeling of Union citizenship and is a key element in promoting social cohesion, which is one of the fundamental objectives of the Union’ … ‘Union citizens who have resided legally for a continuous period of five years in the host Member State shall have the right of permanent residence there’ (EU Citizenship Directive [2004/38/EC])</a:t>
            </a:r>
          </a:p>
          <a:p>
            <a:pPr marL="578358" lvl="1" indent="-285750" defTabSz="457200">
              <a:lnSpc>
                <a:spcPct val="100000"/>
              </a:lnSpc>
              <a:spcBef>
                <a:spcPts val="0"/>
              </a:spcBef>
              <a:spcAft>
                <a:spcPts val="0"/>
              </a:spcAft>
              <a:buClr>
                <a:srgbClr val="3F739B">
                  <a:lumMod val="50000"/>
                </a:srgbClr>
              </a:buClr>
              <a:buSzPct val="140000"/>
              <a:defRPr/>
            </a:pPr>
            <a:r>
              <a:rPr lang="en-GB" sz="1800" dirty="0"/>
              <a:t>‘shall have the right of’ understood as automatically obtaining permanent resident status without any declaration of intention or an application procedure, although a certifying document must be issued by Member states upon request by a qualifying person ‘as soon as possible’ and ‘free of charge or for a charge not exceeding that imposed on nationals for the issuing of similar documents’</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dirty="0"/>
              <a:t>‘legal integration’: Permanent Residence Certificate (PRC) - regulated by EU law - or naturalisation as British citizens  </a:t>
            </a:r>
            <a:r>
              <a:rPr lang="en-GB" dirty="0">
                <a:sym typeface="Wingdings" panose="05000000000000000000" pitchFamily="2" charset="2"/>
              </a:rPr>
              <a:t> A return of citizenship? </a:t>
            </a:r>
            <a:r>
              <a:rPr lang="en-GB" dirty="0"/>
              <a:t>(Moreh, McGhee, and Vlachantoni 2020)</a:t>
            </a:r>
          </a:p>
        </p:txBody>
      </p:sp>
      <p:sp>
        <p:nvSpPr>
          <p:cNvPr id="2" name="Date Placeholder 1">
            <a:extLst>
              <a:ext uri="{FF2B5EF4-FFF2-40B4-BE49-F238E27FC236}">
                <a16:creationId xmlns:a16="http://schemas.microsoft.com/office/drawing/2014/main" id="{98170AE7-8BF1-0683-0F19-FEE564966B36}"/>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F1EC1493-FCB4-6A8A-ED7E-BAD8D227D5F6}"/>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C92A17DD-72D5-4FF8-3394-8B79ED491B0C}"/>
              </a:ext>
            </a:extLst>
          </p:cNvPr>
          <p:cNvSpPr>
            <a:spLocks noGrp="1"/>
          </p:cNvSpPr>
          <p:nvPr>
            <p:ph type="sldNum" sz="quarter" idx="12"/>
          </p:nvPr>
        </p:nvSpPr>
        <p:spPr/>
        <p:txBody>
          <a:bodyPr/>
          <a:lstStyle/>
          <a:p>
            <a:fld id="{9FAA51BB-2FC0-4DB8-B50E-F52D50E733B6}" type="slidenum">
              <a:rPr lang="en-GB" smtClean="0"/>
              <a:t>27</a:t>
            </a:fld>
            <a:endParaRPr lang="en-GB"/>
          </a:p>
        </p:txBody>
      </p:sp>
    </p:spTree>
    <p:extLst>
      <p:ext uri="{BB962C8B-B14F-4D97-AF65-F5344CB8AC3E}">
        <p14:creationId xmlns:p14="http://schemas.microsoft.com/office/powerpoint/2010/main" val="2783893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C277-EA80-6141-2737-12EDA8199EFE}"/>
              </a:ext>
            </a:extLst>
          </p:cNvPr>
          <p:cNvSpPr>
            <a:spLocks noGrp="1"/>
          </p:cNvSpPr>
          <p:nvPr>
            <p:ph type="title"/>
          </p:nvPr>
        </p:nvSpPr>
        <p:spPr/>
        <p:txBody>
          <a:bodyPr/>
          <a:lstStyle/>
          <a:p>
            <a:r>
              <a:rPr lang="en-GB" dirty="0"/>
              <a:t>EU citizens’ naturalisation patterns before “Brexit”</a:t>
            </a:r>
          </a:p>
        </p:txBody>
      </p:sp>
      <p:sp>
        <p:nvSpPr>
          <p:cNvPr id="4" name="Date Placeholder 3">
            <a:extLst>
              <a:ext uri="{FF2B5EF4-FFF2-40B4-BE49-F238E27FC236}">
                <a16:creationId xmlns:a16="http://schemas.microsoft.com/office/drawing/2014/main" id="{AC1F470C-1FB8-5D87-841D-82F7EB5A6539}"/>
              </a:ext>
            </a:extLst>
          </p:cNvPr>
          <p:cNvSpPr>
            <a:spLocks noGrp="1"/>
          </p:cNvSpPr>
          <p:nvPr>
            <p:ph type="dt" sz="half" idx="10"/>
          </p:nvPr>
        </p:nvSpPr>
        <p:spPr/>
        <p:txBody>
          <a:bodyPr/>
          <a:lstStyle/>
          <a:p>
            <a:fld id="{5FFD56B9-FA4D-4652-B9B2-8797B3D9D572}" type="datetime1">
              <a:rPr lang="en-GB" smtClean="0"/>
              <a:t>22/07/2024</a:t>
            </a:fld>
            <a:endParaRPr lang="en-GB"/>
          </a:p>
        </p:txBody>
      </p:sp>
      <p:sp>
        <p:nvSpPr>
          <p:cNvPr id="5" name="Footer Placeholder 4">
            <a:extLst>
              <a:ext uri="{FF2B5EF4-FFF2-40B4-BE49-F238E27FC236}">
                <a16:creationId xmlns:a16="http://schemas.microsoft.com/office/drawing/2014/main" id="{38024E71-AE22-8ED1-B4C0-C86D690CFC1C}"/>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1B5A5631-7EB0-37EA-A4F1-675E07F2590E}"/>
              </a:ext>
            </a:extLst>
          </p:cNvPr>
          <p:cNvSpPr>
            <a:spLocks noGrp="1"/>
          </p:cNvSpPr>
          <p:nvPr>
            <p:ph type="sldNum" sz="quarter" idx="12"/>
          </p:nvPr>
        </p:nvSpPr>
        <p:spPr/>
        <p:txBody>
          <a:bodyPr/>
          <a:lstStyle/>
          <a:p>
            <a:fld id="{9FAA51BB-2FC0-4DB8-B50E-F52D50E733B6}" type="slidenum">
              <a:rPr lang="en-GB" smtClean="0"/>
              <a:pPr/>
              <a:t>28</a:t>
            </a:fld>
            <a:endParaRPr lang="en-GB" dirty="0"/>
          </a:p>
        </p:txBody>
      </p:sp>
      <p:graphicFrame>
        <p:nvGraphicFramePr>
          <p:cNvPr id="11" name="Chart 10">
            <a:extLst>
              <a:ext uri="{FF2B5EF4-FFF2-40B4-BE49-F238E27FC236}">
                <a16:creationId xmlns:a16="http://schemas.microsoft.com/office/drawing/2014/main" id="{673646EC-8D52-D166-BF6E-A2557D875CE5}"/>
              </a:ext>
            </a:extLst>
          </p:cNvPr>
          <p:cNvGraphicFramePr/>
          <p:nvPr>
            <p:extLst>
              <p:ext uri="{D42A27DB-BD31-4B8C-83A1-F6EECF244321}">
                <p14:modId xmlns:p14="http://schemas.microsoft.com/office/powerpoint/2010/main" val="1621956769"/>
              </p:ext>
            </p:extLst>
          </p:nvPr>
        </p:nvGraphicFramePr>
        <p:xfrm>
          <a:off x="1489038" y="1259840"/>
          <a:ext cx="2519680" cy="25196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E97D59F8-88DD-06E4-D624-C7428E7846A2}"/>
              </a:ext>
            </a:extLst>
          </p:cNvPr>
          <p:cNvGraphicFramePr/>
          <p:nvPr>
            <p:extLst>
              <p:ext uri="{D42A27DB-BD31-4B8C-83A1-F6EECF244321}">
                <p14:modId xmlns:p14="http://schemas.microsoft.com/office/powerpoint/2010/main" val="3391458291"/>
              </p:ext>
            </p:extLst>
          </p:nvPr>
        </p:nvGraphicFramePr>
        <p:xfrm>
          <a:off x="4184241" y="1259840"/>
          <a:ext cx="2519680" cy="25196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2EE597D9-6D4A-A79E-45DA-FD2FEA756094}"/>
              </a:ext>
            </a:extLst>
          </p:cNvPr>
          <p:cNvGraphicFramePr/>
          <p:nvPr>
            <p:extLst>
              <p:ext uri="{D42A27DB-BD31-4B8C-83A1-F6EECF244321}">
                <p14:modId xmlns:p14="http://schemas.microsoft.com/office/powerpoint/2010/main" val="1665862791"/>
              </p:ext>
            </p:extLst>
          </p:nvPr>
        </p:nvGraphicFramePr>
        <p:xfrm>
          <a:off x="1489038" y="3779519"/>
          <a:ext cx="2519680" cy="25196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754BA03A-DFF3-0293-8310-530FF82965F1}"/>
              </a:ext>
            </a:extLst>
          </p:cNvPr>
          <p:cNvGraphicFramePr/>
          <p:nvPr>
            <p:extLst>
              <p:ext uri="{D42A27DB-BD31-4B8C-83A1-F6EECF244321}">
                <p14:modId xmlns:p14="http://schemas.microsoft.com/office/powerpoint/2010/main" val="976257913"/>
              </p:ext>
            </p:extLst>
          </p:nvPr>
        </p:nvGraphicFramePr>
        <p:xfrm>
          <a:off x="4141592" y="3779520"/>
          <a:ext cx="2604978" cy="2519679"/>
        </p:xfrm>
        <a:graphic>
          <a:graphicData uri="http://schemas.openxmlformats.org/drawingml/2006/chart">
            <c:chart xmlns:c="http://schemas.openxmlformats.org/drawingml/2006/chart" xmlns:r="http://schemas.openxmlformats.org/officeDocument/2006/relationships" r:id="rId6"/>
          </a:graphicData>
        </a:graphic>
      </p:graphicFrame>
      <p:sp>
        <p:nvSpPr>
          <p:cNvPr id="17" name="Rectangle 7">
            <a:extLst>
              <a:ext uri="{FF2B5EF4-FFF2-40B4-BE49-F238E27FC236}">
                <a16:creationId xmlns:a16="http://schemas.microsoft.com/office/drawing/2014/main" id="{E28AF6D0-3AA3-06D4-D64F-CDDE26D4326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8" name="Rectangle 8">
            <a:extLst>
              <a:ext uri="{FF2B5EF4-FFF2-40B4-BE49-F238E27FC236}">
                <a16:creationId xmlns:a16="http://schemas.microsoft.com/office/drawing/2014/main" id="{3BED9F88-3C6A-5815-C5CD-C36325C50ACD}"/>
              </a:ext>
            </a:extLst>
          </p:cNvPr>
          <p:cNvSpPr>
            <a:spLocks noChangeArrowheads="1"/>
          </p:cNvSpPr>
          <p:nvPr/>
        </p:nvSpPr>
        <p:spPr bwMode="auto">
          <a:xfrm>
            <a:off x="0" y="1558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9" name="TextBox 18">
            <a:extLst>
              <a:ext uri="{FF2B5EF4-FFF2-40B4-BE49-F238E27FC236}">
                <a16:creationId xmlns:a16="http://schemas.microsoft.com/office/drawing/2014/main" id="{F17ECD43-66EB-FA98-7811-65E9252EE4F5}"/>
              </a:ext>
            </a:extLst>
          </p:cNvPr>
          <p:cNvSpPr txBox="1"/>
          <p:nvPr/>
        </p:nvSpPr>
        <p:spPr>
          <a:xfrm>
            <a:off x="8056114" y="1290615"/>
            <a:ext cx="2500356" cy="4825616"/>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Correlation between </a:t>
            </a:r>
            <a:r>
              <a:rPr lang="en-GB" sz="1400" b="1" dirty="0" err="1">
                <a:effectLst/>
                <a:latin typeface="Times New Roman" panose="02020603050405020304" pitchFamily="18" charset="0"/>
                <a:ea typeface="Calibri" panose="020F0502020204030204" pitchFamily="34" charset="0"/>
              </a:rPr>
              <a:t>NINo</a:t>
            </a:r>
            <a:r>
              <a:rPr lang="en-GB" sz="1400" b="1" dirty="0">
                <a:effectLst/>
                <a:latin typeface="Times New Roman" panose="02020603050405020304" pitchFamily="18" charset="0"/>
                <a:ea typeface="Calibri" panose="020F0502020204030204" pitchFamily="34" charset="0"/>
              </a:rPr>
              <a:t> allocations (2002-2010) and citizenship applications (2008-2016)</a:t>
            </a:r>
            <a:br>
              <a:rPr lang="en-GB" sz="1400" b="1" dirty="0">
                <a:effectLst/>
                <a:latin typeface="Times New Roman" panose="02020603050405020304" pitchFamily="18" charset="0"/>
                <a:ea typeface="Calibri" panose="020F0502020204030204" pitchFamily="34" charset="0"/>
              </a:rPr>
            </a:b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latin typeface="Times New Roman" panose="02020603050405020304" pitchFamily="18" charset="0"/>
              <a:ea typeface="Calibri" panose="020F0502020204030204" pitchFamily="34" charset="0"/>
            </a:endParaRPr>
          </a:p>
          <a:p>
            <a:pPr>
              <a:spcBef>
                <a:spcPts val="600"/>
              </a:spcBef>
              <a:spcAft>
                <a:spcPts val="600"/>
              </a:spcAft>
            </a:pPr>
            <a:endParaRPr lang="en-GB" sz="1200" b="1" dirty="0">
              <a:effectLst/>
              <a:latin typeface="Times New Roman" panose="02020603050405020304" pitchFamily="18" charset="0"/>
              <a:ea typeface="Calibri" panose="020F0502020204030204" pitchFamily="34" charset="0"/>
            </a:endParaRP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Own calculations based on data from the Department for Work and Pensions (2017) and Home Office (2017a). </a:t>
            </a:r>
          </a:p>
          <a:p>
            <a:pPr marL="180340" indent="-18034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year-paired by six-year lapses; years-pairs should be read as follows: 02/08 refers to </a:t>
            </a:r>
            <a:r>
              <a:rPr lang="en-GB" sz="1000" spc="5" dirty="0" err="1">
                <a:effectLst/>
                <a:latin typeface="Times New Roman" panose="02020603050405020304" pitchFamily="18" charset="0"/>
                <a:ea typeface="Calibri" panose="020F0502020204030204" pitchFamily="34" charset="0"/>
              </a:rPr>
              <a:t>NINo</a:t>
            </a:r>
            <a:r>
              <a:rPr lang="en-GB" sz="1000" spc="5" dirty="0">
                <a:effectLst/>
                <a:latin typeface="Times New Roman" panose="02020603050405020304" pitchFamily="18" charset="0"/>
                <a:ea typeface="Calibri" panose="020F0502020204030204" pitchFamily="34" charset="0"/>
              </a:rPr>
              <a:t> allocations in 2002 and British citizenship applications in 2008. </a:t>
            </a:r>
          </a:p>
        </p:txBody>
      </p:sp>
    </p:spTree>
    <p:extLst>
      <p:ext uri="{BB962C8B-B14F-4D97-AF65-F5344CB8AC3E}">
        <p14:creationId xmlns:p14="http://schemas.microsoft.com/office/powerpoint/2010/main" val="1452267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6ECF1F-61F7-CF29-4F8D-54F7FE834BC0}"/>
              </a:ext>
            </a:extLst>
          </p:cNvPr>
          <p:cNvSpPr>
            <a:spLocks noGrp="1"/>
          </p:cNvSpPr>
          <p:nvPr>
            <p:ph type="title"/>
          </p:nvPr>
        </p:nvSpPr>
        <p:spPr/>
        <p:txBody>
          <a:bodyPr/>
          <a:lstStyle/>
          <a:p>
            <a:r>
              <a:rPr lang="en-GB" dirty="0"/>
              <a:t>The “Brexit effect” on naturalisation intentions</a:t>
            </a:r>
          </a:p>
        </p:txBody>
      </p:sp>
      <p:sp>
        <p:nvSpPr>
          <p:cNvPr id="2" name="Date Placeholder 1">
            <a:extLst>
              <a:ext uri="{FF2B5EF4-FFF2-40B4-BE49-F238E27FC236}">
                <a16:creationId xmlns:a16="http://schemas.microsoft.com/office/drawing/2014/main" id="{F19C3A3B-1E0A-8409-4A63-6D33D40AB336}"/>
              </a:ext>
            </a:extLst>
          </p:cNvPr>
          <p:cNvSpPr>
            <a:spLocks noGrp="1"/>
          </p:cNvSpPr>
          <p:nvPr>
            <p:ph type="dt" sz="half" idx="10"/>
          </p:nvPr>
        </p:nvSpPr>
        <p:spPr/>
        <p:txBody>
          <a:bodyPr/>
          <a:lstStyle/>
          <a:p>
            <a:fld id="{A8834280-BB97-42C0-B312-1D4C950BE634}" type="datetime1">
              <a:rPr lang="en-GB" smtClean="0"/>
              <a:t>22/07/2024</a:t>
            </a:fld>
            <a:endParaRPr lang="en-GB"/>
          </a:p>
        </p:txBody>
      </p:sp>
      <p:sp>
        <p:nvSpPr>
          <p:cNvPr id="3" name="Footer Placeholder 2">
            <a:extLst>
              <a:ext uri="{FF2B5EF4-FFF2-40B4-BE49-F238E27FC236}">
                <a16:creationId xmlns:a16="http://schemas.microsoft.com/office/drawing/2014/main" id="{1FBBE128-F4BB-2ACE-9E03-A8E8AEC90BE7}"/>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9182C88B-F163-2B15-6ECE-C2F6AB8EFA88}"/>
              </a:ext>
            </a:extLst>
          </p:cNvPr>
          <p:cNvSpPr>
            <a:spLocks noGrp="1"/>
          </p:cNvSpPr>
          <p:nvPr>
            <p:ph type="sldNum" sz="quarter" idx="12"/>
          </p:nvPr>
        </p:nvSpPr>
        <p:spPr/>
        <p:txBody>
          <a:bodyPr/>
          <a:lstStyle/>
          <a:p>
            <a:fld id="{9FAA51BB-2FC0-4DB8-B50E-F52D50E733B6}" type="slidenum">
              <a:rPr lang="en-GB" smtClean="0"/>
              <a:t>29</a:t>
            </a:fld>
            <a:endParaRPr lang="en-GB"/>
          </a:p>
        </p:txBody>
      </p:sp>
      <p:pic>
        <p:nvPicPr>
          <p:cNvPr id="10" name="Picture 9" descr="A screenshot of a computer&#10;&#10;Description automatically generated">
            <a:extLst>
              <a:ext uri="{FF2B5EF4-FFF2-40B4-BE49-F238E27FC236}">
                <a16:creationId xmlns:a16="http://schemas.microsoft.com/office/drawing/2014/main" id="{6E8A06CA-98B1-9A1D-C829-95AB0BD68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24" y="1648046"/>
            <a:ext cx="7911965" cy="4030953"/>
          </a:xfrm>
          <a:prstGeom prst="rect">
            <a:avLst/>
          </a:prstGeom>
        </p:spPr>
      </p:pic>
      <p:sp>
        <p:nvSpPr>
          <p:cNvPr id="12" name="TextBox 11">
            <a:extLst>
              <a:ext uri="{FF2B5EF4-FFF2-40B4-BE49-F238E27FC236}">
                <a16:creationId xmlns:a16="http://schemas.microsoft.com/office/drawing/2014/main" id="{CC2063D1-FD3A-0155-45C2-F0E3C6A990DE}"/>
              </a:ext>
            </a:extLst>
          </p:cNvPr>
          <p:cNvSpPr txBox="1"/>
          <p:nvPr/>
        </p:nvSpPr>
        <p:spPr>
          <a:xfrm>
            <a:off x="8739964" y="1456660"/>
            <a:ext cx="2690036" cy="4694811"/>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Predicted probability of naturalisation,</a:t>
            </a:r>
            <a:br>
              <a:rPr lang="en-GB" sz="1400" b="1" dirty="0">
                <a:effectLst/>
                <a:latin typeface="Times New Roman" panose="02020603050405020304" pitchFamily="18" charset="0"/>
                <a:ea typeface="Calibri" panose="020F0502020204030204" pitchFamily="34" charset="0"/>
              </a:rPr>
            </a:br>
            <a:r>
              <a:rPr lang="en-GB" sz="1400" b="1" dirty="0">
                <a:effectLst/>
                <a:latin typeface="Times New Roman" panose="02020603050405020304" pitchFamily="18" charset="0"/>
                <a:ea typeface="Calibri" panose="020F0502020204030204" pitchFamily="34" charset="0"/>
              </a:rPr>
              <a:t>January-June 2016</a:t>
            </a: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Values show the predicted probability of intention to apply for British citizenship at any time in the future for each level of the explanatory variables, with 95% confidence intervals. Probabilities are drawn from six different logistic regression models that include each explanatory variable separately. All models include controls for: sex; age (quadratic); parental status; time in UK; and the employment status of the economic unit.</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sample size is 1,307 across all models.</a:t>
            </a:r>
            <a:endParaRPr lang="en-GB" sz="1200" dirty="0">
              <a:effectLst/>
              <a:latin typeface="Times New Roman" panose="02020603050405020304" pitchFamily="18" charset="0"/>
              <a:ea typeface="SimSun" panose="02010600030101010101" pitchFamily="2" charset="-122"/>
            </a:endParaRPr>
          </a:p>
          <a:p>
            <a:pPr marL="9017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a:t>
            </a:r>
            <a:r>
              <a:rPr lang="en-GB" sz="1000" i="1" spc="-5" dirty="0" err="1">
                <a:effectLst/>
                <a:latin typeface="Times New Roman" panose="02020603050405020304" pitchFamily="18" charset="0"/>
                <a:ea typeface="Calibri" panose="020F0502020204030204" pitchFamily="34" charset="0"/>
              </a:rPr>
              <a:t>EUinUK</a:t>
            </a:r>
            <a:r>
              <a:rPr lang="en-GB" sz="1000" i="1" spc="-5" dirty="0">
                <a:effectLst/>
                <a:latin typeface="Times New Roman" panose="02020603050405020304" pitchFamily="18" charset="0"/>
                <a:ea typeface="Calibri" panose="020F0502020204030204" pitchFamily="34" charset="0"/>
              </a:rPr>
              <a:t> 2016</a:t>
            </a:r>
            <a:r>
              <a:rPr lang="en-GB" sz="1000" spc="-5" dirty="0">
                <a:effectLst/>
                <a:latin typeface="Times New Roman" panose="02020603050405020304" pitchFamily="18" charset="0"/>
                <a:ea typeface="Calibri" panose="020F0502020204030204" pitchFamily="34" charset="0"/>
              </a:rPr>
              <a:t> survey</a:t>
            </a:r>
            <a:endParaRPr lang="en-GB" sz="12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797633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background with white text&#10;&#10;Description automatically generated">
            <a:extLst>
              <a:ext uri="{FF2B5EF4-FFF2-40B4-BE49-F238E27FC236}">
                <a16:creationId xmlns:a16="http://schemas.microsoft.com/office/drawing/2014/main" id="{E5FF673A-FC65-87DA-9622-85F847E54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436" y="511194"/>
            <a:ext cx="3615499" cy="5412319"/>
          </a:xfrm>
          <a:prstGeom prst="rect">
            <a:avLst/>
          </a:prstGeom>
        </p:spPr>
      </p:pic>
      <p:sp>
        <p:nvSpPr>
          <p:cNvPr id="8" name="TextBox 7">
            <a:extLst>
              <a:ext uri="{FF2B5EF4-FFF2-40B4-BE49-F238E27FC236}">
                <a16:creationId xmlns:a16="http://schemas.microsoft.com/office/drawing/2014/main" id="{7FB391BE-D601-AAAD-5BC7-15321A11A450}"/>
              </a:ext>
            </a:extLst>
          </p:cNvPr>
          <p:cNvSpPr txBox="1"/>
          <p:nvPr/>
        </p:nvSpPr>
        <p:spPr>
          <a:xfrm>
            <a:off x="517236" y="511194"/>
            <a:ext cx="7166444" cy="5478423"/>
          </a:xfrm>
          <a:prstGeom prst="rect">
            <a:avLst/>
          </a:prstGeom>
          <a:noFill/>
        </p:spPr>
        <p:txBody>
          <a:bodyPr wrap="square">
            <a:spAutoFit/>
          </a:bodyPr>
          <a:lstStyle/>
          <a:p>
            <a:pPr marL="360363" indent="-360363"/>
            <a:r>
              <a:rPr lang="en-GB" sz="1410" dirty="0">
                <a:solidFill>
                  <a:schemeClr val="bg1">
                    <a:lumMod val="50000"/>
                  </a:schemeClr>
                </a:solidFill>
              </a:rPr>
              <a:t>Chapter 1. Introduction: the constellationist imagination</a:t>
            </a:r>
          </a:p>
          <a:p>
            <a:pPr marL="360363" indent="-360363"/>
            <a:r>
              <a:rPr lang="en-GB" sz="1410" dirty="0">
                <a:solidFill>
                  <a:schemeClr val="bg1">
                    <a:lumMod val="50000"/>
                  </a:schemeClr>
                </a:solidFill>
              </a:rPr>
              <a:t>Chapter 2. Transnational citizenship constellations</a:t>
            </a:r>
          </a:p>
          <a:p>
            <a:pPr marL="360363" indent="-360363"/>
            <a:r>
              <a:rPr lang="en-GB" sz="1400" dirty="0"/>
              <a:t>	</a:t>
            </a:r>
            <a:r>
              <a:rPr lang="en-GB" sz="1600" b="1" dirty="0">
                <a:solidFill>
                  <a:schemeClr val="accent1">
                    <a:lumMod val="75000"/>
                  </a:schemeClr>
                </a:solidFill>
              </a:rPr>
              <a:t>2.1. Postcolonial constellations: nationality and citizenship in Britain</a:t>
            </a:r>
          </a:p>
          <a:p>
            <a:pPr marL="360363" indent="-360363"/>
            <a:r>
              <a:rPr lang="en-GB" sz="1400" dirty="0"/>
              <a:t>	</a:t>
            </a:r>
            <a:r>
              <a:rPr lang="en-GB" sz="1600" b="1" dirty="0">
                <a:solidFill>
                  <a:schemeClr val="accent1">
                    <a:lumMod val="75000"/>
                  </a:schemeClr>
                </a:solidFill>
              </a:rPr>
              <a:t>2.2. Supranational constellations: citizenship of the European Union</a:t>
            </a:r>
            <a:endParaRPr lang="en-GB" sz="1400" b="1" dirty="0">
              <a:solidFill>
                <a:schemeClr val="accent1">
                  <a:lumMod val="75000"/>
                </a:schemeClr>
              </a:solidFill>
            </a:endParaRPr>
          </a:p>
          <a:p>
            <a:pPr marL="360363" indent="-360363"/>
            <a:r>
              <a:rPr lang="en-GB" sz="1410" dirty="0">
                <a:solidFill>
                  <a:schemeClr val="bg1">
                    <a:lumMod val="50000"/>
                  </a:schemeClr>
                </a:solidFill>
              </a:rPr>
              <a:t>	2.3. Extraterritorial constellations: external ethnic citizenship in Hungary and Romania</a:t>
            </a:r>
          </a:p>
          <a:p>
            <a:pPr marL="360363" indent="-360363"/>
            <a:r>
              <a:rPr lang="en-GB" sz="1410" dirty="0">
                <a:solidFill>
                  <a:schemeClr val="bg1">
                    <a:lumMod val="50000"/>
                  </a:schemeClr>
                </a:solidFill>
              </a:rPr>
              <a:t>Chapter 3. European mobility constellations</a:t>
            </a:r>
          </a:p>
          <a:p>
            <a:pPr marL="360363" indent="-360363"/>
            <a:r>
              <a:rPr lang="en-GB" sz="1410" dirty="0">
                <a:solidFill>
                  <a:schemeClr val="bg1">
                    <a:lumMod val="50000"/>
                  </a:schemeClr>
                </a:solidFill>
              </a:rPr>
              <a:t>	3.1. The EU: from guest work to free movement</a:t>
            </a:r>
          </a:p>
          <a:p>
            <a:pPr marL="360363" indent="-360363"/>
            <a:r>
              <a:rPr lang="en-GB" sz="1410" dirty="0">
                <a:solidFill>
                  <a:schemeClr val="bg1">
                    <a:lumMod val="50000"/>
                  </a:schemeClr>
                </a:solidFill>
              </a:rPr>
              <a:t>	3.2. Central Eastern Europe: from ‘migration potential’ to ‘</a:t>
            </a:r>
            <a:r>
              <a:rPr lang="en-GB" sz="1410" dirty="0" err="1">
                <a:solidFill>
                  <a:schemeClr val="bg1">
                    <a:lumMod val="50000"/>
                  </a:schemeClr>
                </a:solidFill>
              </a:rPr>
              <a:t>Eurostardom</a:t>
            </a:r>
            <a:r>
              <a:rPr lang="en-GB" sz="1410" dirty="0">
                <a:solidFill>
                  <a:schemeClr val="bg1">
                    <a:lumMod val="50000"/>
                  </a:schemeClr>
                </a:solidFill>
              </a:rPr>
              <a:t>’</a:t>
            </a:r>
          </a:p>
          <a:p>
            <a:pPr marL="360363" indent="-360363"/>
            <a:r>
              <a:rPr lang="en-GB" sz="1400" dirty="0"/>
              <a:t>	</a:t>
            </a:r>
            <a:r>
              <a:rPr lang="en-GB" sz="1600" b="1" dirty="0">
                <a:solidFill>
                  <a:schemeClr val="accent1">
                    <a:lumMod val="75000"/>
                  </a:schemeClr>
                </a:solidFill>
              </a:rPr>
              <a:t>3.3. The UK: from Windrush to Brexit</a:t>
            </a:r>
          </a:p>
          <a:p>
            <a:pPr marL="360363" indent="-360363"/>
            <a:r>
              <a:rPr lang="en-GB" sz="1410" dirty="0">
                <a:solidFill>
                  <a:schemeClr val="bg1">
                    <a:lumMod val="50000"/>
                  </a:schemeClr>
                </a:solidFill>
              </a:rPr>
              <a:t>Chapter 4. Open borders and free movement: experiencing and evaluating mobility citizenship</a:t>
            </a:r>
          </a:p>
          <a:p>
            <a:pPr marL="360363" indent="-360363"/>
            <a:r>
              <a:rPr lang="en-GB" sz="1410" dirty="0">
                <a:solidFill>
                  <a:schemeClr val="bg1">
                    <a:lumMod val="50000"/>
                  </a:schemeClr>
                </a:solidFill>
              </a:rPr>
              <a:t>	4.1. The ‘freedom’ business: navigating digital migration infrastructures</a:t>
            </a:r>
          </a:p>
          <a:p>
            <a:pPr marL="360363" indent="-360363"/>
            <a:r>
              <a:rPr lang="en-GB" sz="1410" dirty="0">
                <a:solidFill>
                  <a:schemeClr val="bg1">
                    <a:lumMod val="50000"/>
                  </a:schemeClr>
                </a:solidFill>
              </a:rPr>
              <a:t>	4.2. Free movement: the Hungarian experience</a:t>
            </a:r>
          </a:p>
          <a:p>
            <a:pPr marL="360363" indent="-360363"/>
            <a:r>
              <a:rPr lang="en-GB" sz="1410" dirty="0">
                <a:solidFill>
                  <a:schemeClr val="bg1">
                    <a:lumMod val="50000"/>
                  </a:schemeClr>
                </a:solidFill>
              </a:rPr>
              <a:t>	4.3. Open borders: the Romanian experience</a:t>
            </a:r>
          </a:p>
          <a:p>
            <a:pPr marL="360363" indent="-360363"/>
            <a:r>
              <a:rPr lang="en-GB" sz="1410" dirty="0">
                <a:solidFill>
                  <a:schemeClr val="bg1">
                    <a:lumMod val="50000"/>
                  </a:schemeClr>
                </a:solidFill>
              </a:rPr>
              <a:t>	4.4. EU citizenship: opportunity or constraint?</a:t>
            </a:r>
          </a:p>
          <a:p>
            <a:pPr marL="360363" indent="-360363"/>
            <a:r>
              <a:rPr lang="en-GB" sz="1410" dirty="0">
                <a:solidFill>
                  <a:schemeClr val="bg1">
                    <a:lumMod val="50000"/>
                  </a:schemeClr>
                </a:solidFill>
              </a:rPr>
              <a:t>Chapter 5. The moral political economy of extraterritorial citizenship</a:t>
            </a:r>
          </a:p>
          <a:p>
            <a:pPr marL="360363" indent="-360363"/>
            <a:r>
              <a:rPr lang="en-GB" sz="1410" dirty="0">
                <a:solidFill>
                  <a:schemeClr val="bg1">
                    <a:lumMod val="50000"/>
                  </a:schemeClr>
                </a:solidFill>
              </a:rPr>
              <a:t>	5.1. Closed borders and unfree movement</a:t>
            </a:r>
          </a:p>
          <a:p>
            <a:pPr marL="360363" indent="-360363"/>
            <a:r>
              <a:rPr lang="en-GB" sz="1410" dirty="0">
                <a:solidFill>
                  <a:schemeClr val="bg1">
                    <a:lumMod val="50000"/>
                  </a:schemeClr>
                </a:solidFill>
              </a:rPr>
              <a:t>	5.2. External naturalisation: numbers and procedures</a:t>
            </a:r>
          </a:p>
          <a:p>
            <a:pPr marL="360363" indent="-360363"/>
            <a:r>
              <a:rPr lang="en-GB" sz="1410" dirty="0">
                <a:solidFill>
                  <a:schemeClr val="bg1">
                    <a:lumMod val="50000"/>
                  </a:schemeClr>
                </a:solidFill>
              </a:rPr>
              <a:t>	5.3. Mobility citizenship and ethno-national identity</a:t>
            </a:r>
          </a:p>
          <a:p>
            <a:pPr marL="360363" indent="-360363"/>
            <a:r>
              <a:rPr lang="en-GB" sz="1410" dirty="0">
                <a:solidFill>
                  <a:schemeClr val="bg1">
                    <a:lumMod val="50000"/>
                  </a:schemeClr>
                </a:solidFill>
              </a:rPr>
              <a:t>Chapter 6. Citizenship in transit: patterns and narratives of naturalisation in Britain</a:t>
            </a:r>
          </a:p>
          <a:p>
            <a:pPr marL="360363" indent="-360363"/>
            <a:r>
              <a:rPr lang="en-GB" sz="1600" b="1" dirty="0">
                <a:solidFill>
                  <a:schemeClr val="accent1">
                    <a:lumMod val="75000"/>
                  </a:schemeClr>
                </a:solidFill>
              </a:rPr>
              <a:t>	6.1. Patterns of naturalisation before and after Brexit</a:t>
            </a:r>
          </a:p>
          <a:p>
            <a:pPr marL="360363" indent="-360363"/>
            <a:r>
              <a:rPr lang="en-GB" sz="1410" b="1" dirty="0">
                <a:solidFill>
                  <a:schemeClr val="accent1">
                    <a:lumMod val="75000"/>
                  </a:schemeClr>
                </a:solidFill>
              </a:rPr>
              <a:t>	</a:t>
            </a:r>
            <a:r>
              <a:rPr lang="en-GB" sz="1410" dirty="0">
                <a:solidFill>
                  <a:schemeClr val="bg1">
                    <a:lumMod val="50000"/>
                  </a:schemeClr>
                </a:solidFill>
              </a:rPr>
              <a:t>6.2. Citizenship narratives before Brexit</a:t>
            </a:r>
          </a:p>
          <a:p>
            <a:pPr marL="360363" indent="-360363"/>
            <a:r>
              <a:rPr lang="en-GB" sz="1600" b="1" dirty="0">
                <a:solidFill>
                  <a:schemeClr val="accent1">
                    <a:lumMod val="75000"/>
                  </a:schemeClr>
                </a:solidFill>
              </a:rPr>
              <a:t>	6.3. Brexit citizenship: rights, anxieties and belonging</a:t>
            </a:r>
          </a:p>
          <a:p>
            <a:pPr marL="360363" indent="-360363"/>
            <a:r>
              <a:rPr lang="en-GB" sz="1600" b="1" dirty="0">
                <a:solidFill>
                  <a:schemeClr val="accent1">
                    <a:lumMod val="75000"/>
                  </a:schemeClr>
                </a:solidFill>
              </a:rPr>
              <a:t>	6.4. Passport citizenship: settled in mobility?</a:t>
            </a:r>
          </a:p>
          <a:p>
            <a:pPr marL="360363" indent="-360363"/>
            <a:r>
              <a:rPr lang="en-GB" sz="1410" dirty="0">
                <a:solidFill>
                  <a:schemeClr val="bg1">
                    <a:lumMod val="50000"/>
                  </a:schemeClr>
                </a:solidFill>
              </a:rPr>
              <a:t>Chapter 7. Conclusions: mobility citizenship constellations</a:t>
            </a:r>
          </a:p>
        </p:txBody>
      </p:sp>
      <p:pic>
        <p:nvPicPr>
          <p:cNvPr id="13" name="Picture 12">
            <a:extLst>
              <a:ext uri="{FF2B5EF4-FFF2-40B4-BE49-F238E27FC236}">
                <a16:creationId xmlns:a16="http://schemas.microsoft.com/office/drawing/2014/main" id="{62F8E0B4-B02E-A5F9-D807-6AF2B8228728}"/>
              </a:ext>
            </a:extLst>
          </p:cNvPr>
          <p:cNvPicPr>
            <a:picLocks noChangeAspect="1"/>
          </p:cNvPicPr>
          <p:nvPr/>
        </p:nvPicPr>
        <p:blipFill>
          <a:blip r:embed="rId4"/>
          <a:stretch>
            <a:fillRect/>
          </a:stretch>
        </p:blipFill>
        <p:spPr>
          <a:xfrm rot="20936054">
            <a:off x="7658359" y="2983033"/>
            <a:ext cx="3960307" cy="1995623"/>
          </a:xfrm>
          <a:prstGeom prst="rect">
            <a:avLst/>
          </a:prstGeom>
        </p:spPr>
      </p:pic>
      <p:sp>
        <p:nvSpPr>
          <p:cNvPr id="2" name="Date Placeholder 1">
            <a:extLst>
              <a:ext uri="{FF2B5EF4-FFF2-40B4-BE49-F238E27FC236}">
                <a16:creationId xmlns:a16="http://schemas.microsoft.com/office/drawing/2014/main" id="{10990B2B-299D-3001-A067-BE8A7B81984C}"/>
              </a:ext>
            </a:extLst>
          </p:cNvPr>
          <p:cNvSpPr>
            <a:spLocks noGrp="1"/>
          </p:cNvSpPr>
          <p:nvPr>
            <p:ph type="dt" sz="half" idx="10"/>
          </p:nvPr>
        </p:nvSpPr>
        <p:spPr/>
        <p:txBody>
          <a:bodyPr/>
          <a:lstStyle/>
          <a:p>
            <a:fld id="{94B564C9-241C-40B5-8E16-B85407905434}" type="datetime1">
              <a:rPr lang="en-GB" smtClean="0"/>
              <a:t>22/07/2024</a:t>
            </a:fld>
            <a:endParaRPr lang="en-GB"/>
          </a:p>
        </p:txBody>
      </p:sp>
      <p:sp>
        <p:nvSpPr>
          <p:cNvPr id="3" name="Footer Placeholder 2">
            <a:extLst>
              <a:ext uri="{FF2B5EF4-FFF2-40B4-BE49-F238E27FC236}">
                <a16:creationId xmlns:a16="http://schemas.microsoft.com/office/drawing/2014/main" id="{051B0C72-B84F-02EC-964B-FA73DBC5E658}"/>
              </a:ext>
            </a:extLst>
          </p:cNvPr>
          <p:cNvSpPr>
            <a:spLocks noGrp="1"/>
          </p:cNvSpPr>
          <p:nvPr>
            <p:ph type="ftr" sz="quarter" idx="11"/>
          </p:nvPr>
        </p:nvSpPr>
        <p:spPr/>
        <p:txBody>
          <a:bodyPr/>
          <a:lstStyle/>
          <a:p>
            <a:r>
              <a:rPr lang="en-GB"/>
              <a:t>Mobility citizenship in the UK</a:t>
            </a:r>
          </a:p>
        </p:txBody>
      </p:sp>
      <p:sp>
        <p:nvSpPr>
          <p:cNvPr id="5" name="Slide Number Placeholder 4">
            <a:extLst>
              <a:ext uri="{FF2B5EF4-FFF2-40B4-BE49-F238E27FC236}">
                <a16:creationId xmlns:a16="http://schemas.microsoft.com/office/drawing/2014/main" id="{8568D600-4F9C-F81E-D56D-DA925D3A3928}"/>
              </a:ext>
            </a:extLst>
          </p:cNvPr>
          <p:cNvSpPr>
            <a:spLocks noGrp="1"/>
          </p:cNvSpPr>
          <p:nvPr>
            <p:ph type="sldNum" sz="quarter" idx="12"/>
          </p:nvPr>
        </p:nvSpPr>
        <p:spPr/>
        <p:txBody>
          <a:bodyPr/>
          <a:lstStyle/>
          <a:p>
            <a:fld id="{9FAA51BB-2FC0-4DB8-B50E-F52D50E733B6}" type="slidenum">
              <a:rPr lang="en-GB" smtClean="0"/>
              <a:t>3</a:t>
            </a:fld>
            <a:endParaRPr lang="en-GB"/>
          </a:p>
        </p:txBody>
      </p:sp>
    </p:spTree>
    <p:extLst>
      <p:ext uri="{BB962C8B-B14F-4D97-AF65-F5344CB8AC3E}">
        <p14:creationId xmlns:p14="http://schemas.microsoft.com/office/powerpoint/2010/main" val="2923334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00C4-1AE7-6E27-3C4A-FEA553C232AE}"/>
              </a:ext>
            </a:extLst>
          </p:cNvPr>
          <p:cNvSpPr>
            <a:spLocks noGrp="1"/>
          </p:cNvSpPr>
          <p:nvPr>
            <p:ph type="title"/>
          </p:nvPr>
        </p:nvSpPr>
        <p:spPr/>
        <p:txBody>
          <a:bodyPr/>
          <a:lstStyle/>
          <a:p>
            <a:r>
              <a:rPr lang="en-GB" dirty="0"/>
              <a:t>Naturalisation motivations</a:t>
            </a:r>
          </a:p>
        </p:txBody>
      </p:sp>
      <p:sp>
        <p:nvSpPr>
          <p:cNvPr id="4" name="Date Placeholder 3">
            <a:extLst>
              <a:ext uri="{FF2B5EF4-FFF2-40B4-BE49-F238E27FC236}">
                <a16:creationId xmlns:a16="http://schemas.microsoft.com/office/drawing/2014/main" id="{8625E703-F98D-3464-A7CE-D357289BDB9A}"/>
              </a:ext>
            </a:extLst>
          </p:cNvPr>
          <p:cNvSpPr>
            <a:spLocks noGrp="1"/>
          </p:cNvSpPr>
          <p:nvPr>
            <p:ph type="dt" sz="half" idx="10"/>
          </p:nvPr>
        </p:nvSpPr>
        <p:spPr/>
        <p:txBody>
          <a:bodyPr/>
          <a:lstStyle/>
          <a:p>
            <a:fld id="{5FFD56B9-FA4D-4652-B9B2-8797B3D9D572}" type="datetime1">
              <a:rPr lang="en-GB" smtClean="0"/>
              <a:t>22/07/2024</a:t>
            </a:fld>
            <a:endParaRPr lang="en-GB"/>
          </a:p>
        </p:txBody>
      </p:sp>
      <p:sp>
        <p:nvSpPr>
          <p:cNvPr id="5" name="Footer Placeholder 4">
            <a:extLst>
              <a:ext uri="{FF2B5EF4-FFF2-40B4-BE49-F238E27FC236}">
                <a16:creationId xmlns:a16="http://schemas.microsoft.com/office/drawing/2014/main" id="{263C8DCD-3CF5-ADF7-361B-AD98F0AF7D91}"/>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4F552BCE-761C-BD53-E53A-06F847DE4B2A}"/>
              </a:ext>
            </a:extLst>
          </p:cNvPr>
          <p:cNvSpPr>
            <a:spLocks noGrp="1"/>
          </p:cNvSpPr>
          <p:nvPr>
            <p:ph type="sldNum" sz="quarter" idx="12"/>
          </p:nvPr>
        </p:nvSpPr>
        <p:spPr/>
        <p:txBody>
          <a:bodyPr/>
          <a:lstStyle/>
          <a:p>
            <a:fld id="{9FAA51BB-2FC0-4DB8-B50E-F52D50E733B6}" type="slidenum">
              <a:rPr lang="en-GB" smtClean="0"/>
              <a:pPr/>
              <a:t>30</a:t>
            </a:fld>
            <a:endParaRPr lang="en-GB" dirty="0"/>
          </a:p>
        </p:txBody>
      </p:sp>
      <p:pic>
        <p:nvPicPr>
          <p:cNvPr id="7" name="Picture 6">
            <a:extLst>
              <a:ext uri="{FF2B5EF4-FFF2-40B4-BE49-F238E27FC236}">
                <a16:creationId xmlns:a16="http://schemas.microsoft.com/office/drawing/2014/main" id="{B0E470BE-F475-11B7-27B2-E70CA757B1A6}"/>
              </a:ext>
            </a:extLst>
          </p:cNvPr>
          <p:cNvPicPr>
            <a:picLocks noChangeAspect="1"/>
          </p:cNvPicPr>
          <p:nvPr/>
        </p:nvPicPr>
        <p:blipFill>
          <a:blip r:embed="rId3"/>
          <a:stretch>
            <a:fillRect/>
          </a:stretch>
        </p:blipFill>
        <p:spPr>
          <a:xfrm>
            <a:off x="756745" y="2470964"/>
            <a:ext cx="6743173" cy="2059946"/>
          </a:xfrm>
          <a:prstGeom prst="rect">
            <a:avLst/>
          </a:prstGeom>
        </p:spPr>
      </p:pic>
      <p:sp>
        <p:nvSpPr>
          <p:cNvPr id="8" name="TextBox 7">
            <a:extLst>
              <a:ext uri="{FF2B5EF4-FFF2-40B4-BE49-F238E27FC236}">
                <a16:creationId xmlns:a16="http://schemas.microsoft.com/office/drawing/2014/main" id="{39033F8C-DBF0-708D-7210-2746F2EDB6CF}"/>
              </a:ext>
            </a:extLst>
          </p:cNvPr>
          <p:cNvSpPr txBox="1"/>
          <p:nvPr/>
        </p:nvSpPr>
        <p:spPr>
          <a:xfrm>
            <a:off x="7729870" y="1456660"/>
            <a:ext cx="3700130" cy="4833311"/>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Reasons for planning naturalisation, </a:t>
            </a:r>
            <a:br>
              <a:rPr lang="en-GB" sz="1400" b="1" dirty="0">
                <a:effectLst/>
                <a:latin typeface="Times New Roman" panose="02020603050405020304" pitchFamily="18" charset="0"/>
                <a:ea typeface="Calibri" panose="020F0502020204030204" pitchFamily="34" charset="0"/>
              </a:rPr>
            </a:br>
            <a:r>
              <a:rPr lang="en-GB" sz="1400" b="1" dirty="0">
                <a:effectLst/>
                <a:latin typeface="Times New Roman" panose="02020603050405020304" pitchFamily="18" charset="0"/>
                <a:ea typeface="Calibri" panose="020F0502020204030204" pitchFamily="34" charset="0"/>
              </a:rPr>
              <a:t>January-June 2016</a:t>
            </a: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effectLst/>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Values show marginal mean scores on six five-point Likert-type items measuring the perceived importance (1 = Not at all important, 5 = Very important) of stated reasons for planning to apply for British citizenship. 95% confidence intervals are shown.</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statements included are: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‘The possibility that the UK might leave the EU’ (Brexit),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would have more rights even if the UK would not leave the EU’ (More rights),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have no plan to return to my country of origin’ (No plan to return),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feel British’ (Feel British),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want to become British’ (To become British),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 want to vote in general elections’ (To vote).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question was asked only of those who were planning to apply for citizenship in the future. Estimates are drawn from six linear regression models that control for: sex; age (quadratic); parental status; time in UK; and the employment status of the economic unit.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model sample size is 730.</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a:t>
            </a:r>
            <a:r>
              <a:rPr lang="en-GB" sz="1000" spc="-5" dirty="0" err="1">
                <a:effectLst/>
                <a:latin typeface="Times New Roman" panose="02020603050405020304" pitchFamily="18" charset="0"/>
                <a:ea typeface="Calibri" panose="020F0502020204030204" pitchFamily="34" charset="0"/>
              </a:rPr>
              <a:t>EUinUK</a:t>
            </a:r>
            <a:r>
              <a:rPr lang="en-GB" sz="1000" spc="-5" dirty="0">
                <a:effectLst/>
                <a:latin typeface="Times New Roman" panose="02020603050405020304" pitchFamily="18" charset="0"/>
                <a:ea typeface="Calibri" panose="020F0502020204030204" pitchFamily="34" charset="0"/>
              </a:rPr>
              <a:t> 2016 survey. </a:t>
            </a:r>
          </a:p>
        </p:txBody>
      </p:sp>
    </p:spTree>
    <p:extLst>
      <p:ext uri="{BB962C8B-B14F-4D97-AF65-F5344CB8AC3E}">
        <p14:creationId xmlns:p14="http://schemas.microsoft.com/office/powerpoint/2010/main" val="3644252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00C4-1AE7-6E27-3C4A-FEA553C232AE}"/>
              </a:ext>
            </a:extLst>
          </p:cNvPr>
          <p:cNvSpPr>
            <a:spLocks noGrp="1"/>
          </p:cNvSpPr>
          <p:nvPr>
            <p:ph type="title"/>
          </p:nvPr>
        </p:nvSpPr>
        <p:spPr/>
        <p:txBody>
          <a:bodyPr/>
          <a:lstStyle/>
          <a:p>
            <a:r>
              <a:rPr lang="en-GB" dirty="0"/>
              <a:t>Citizenship perceptions</a:t>
            </a:r>
          </a:p>
        </p:txBody>
      </p:sp>
      <p:sp>
        <p:nvSpPr>
          <p:cNvPr id="4" name="Date Placeholder 3">
            <a:extLst>
              <a:ext uri="{FF2B5EF4-FFF2-40B4-BE49-F238E27FC236}">
                <a16:creationId xmlns:a16="http://schemas.microsoft.com/office/drawing/2014/main" id="{8625E703-F98D-3464-A7CE-D357289BDB9A}"/>
              </a:ext>
            </a:extLst>
          </p:cNvPr>
          <p:cNvSpPr>
            <a:spLocks noGrp="1"/>
          </p:cNvSpPr>
          <p:nvPr>
            <p:ph type="dt" sz="half" idx="10"/>
          </p:nvPr>
        </p:nvSpPr>
        <p:spPr/>
        <p:txBody>
          <a:bodyPr/>
          <a:lstStyle/>
          <a:p>
            <a:fld id="{5FFD56B9-FA4D-4652-B9B2-8797B3D9D572}" type="datetime1">
              <a:rPr lang="en-GB" smtClean="0"/>
              <a:t>22/07/2024</a:t>
            </a:fld>
            <a:endParaRPr lang="en-GB"/>
          </a:p>
        </p:txBody>
      </p:sp>
      <p:sp>
        <p:nvSpPr>
          <p:cNvPr id="5" name="Footer Placeholder 4">
            <a:extLst>
              <a:ext uri="{FF2B5EF4-FFF2-40B4-BE49-F238E27FC236}">
                <a16:creationId xmlns:a16="http://schemas.microsoft.com/office/drawing/2014/main" id="{263C8DCD-3CF5-ADF7-361B-AD98F0AF7D91}"/>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4F552BCE-761C-BD53-E53A-06F847DE4B2A}"/>
              </a:ext>
            </a:extLst>
          </p:cNvPr>
          <p:cNvSpPr>
            <a:spLocks noGrp="1"/>
          </p:cNvSpPr>
          <p:nvPr>
            <p:ph type="sldNum" sz="quarter" idx="12"/>
          </p:nvPr>
        </p:nvSpPr>
        <p:spPr/>
        <p:txBody>
          <a:bodyPr/>
          <a:lstStyle/>
          <a:p>
            <a:fld id="{9FAA51BB-2FC0-4DB8-B50E-F52D50E733B6}" type="slidenum">
              <a:rPr lang="en-GB" smtClean="0"/>
              <a:pPr/>
              <a:t>31</a:t>
            </a:fld>
            <a:endParaRPr lang="en-GB" dirty="0"/>
          </a:p>
        </p:txBody>
      </p:sp>
      <p:pic>
        <p:nvPicPr>
          <p:cNvPr id="7" name="Picture 6">
            <a:extLst>
              <a:ext uri="{FF2B5EF4-FFF2-40B4-BE49-F238E27FC236}">
                <a16:creationId xmlns:a16="http://schemas.microsoft.com/office/drawing/2014/main" id="{B0E470BE-F475-11B7-27B2-E70CA757B1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6745" y="2105838"/>
            <a:ext cx="6406054" cy="2972907"/>
          </a:xfrm>
          <a:prstGeom prst="rect">
            <a:avLst/>
          </a:prstGeom>
        </p:spPr>
      </p:pic>
      <p:sp>
        <p:nvSpPr>
          <p:cNvPr id="8" name="TextBox 7">
            <a:extLst>
              <a:ext uri="{FF2B5EF4-FFF2-40B4-BE49-F238E27FC236}">
                <a16:creationId xmlns:a16="http://schemas.microsoft.com/office/drawing/2014/main" id="{39033F8C-DBF0-708D-7210-2746F2EDB6CF}"/>
              </a:ext>
            </a:extLst>
          </p:cNvPr>
          <p:cNvSpPr txBox="1"/>
          <p:nvPr/>
        </p:nvSpPr>
        <p:spPr>
          <a:xfrm>
            <a:off x="7499918" y="1456660"/>
            <a:ext cx="4280956" cy="4656339"/>
          </a:xfrm>
          <a:prstGeom prst="rect">
            <a:avLst/>
          </a:prstGeom>
          <a:noFill/>
        </p:spPr>
        <p:txBody>
          <a:bodyPr wrap="square">
            <a:spAutoFit/>
          </a:bodyPr>
          <a:lstStyle/>
          <a:p>
            <a:pPr>
              <a:spcBef>
                <a:spcPts val="600"/>
              </a:spcBef>
              <a:spcAft>
                <a:spcPts val="600"/>
              </a:spcAft>
            </a:pPr>
            <a:r>
              <a:rPr lang="en-GB" sz="1400" b="1" dirty="0">
                <a:effectLst/>
                <a:latin typeface="Times New Roman" panose="02020603050405020304" pitchFamily="18" charset="0"/>
                <a:ea typeface="Calibri" panose="020F0502020204030204" pitchFamily="34" charset="0"/>
              </a:rPr>
              <a:t>Perceptions about the advantages of British citizenship, January-June 2016</a:t>
            </a: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endParaRPr lang="en-GB" sz="1000" spc="-5" dirty="0">
              <a:latin typeface="Times New Roman" panose="02020603050405020304" pitchFamily="18" charset="0"/>
              <a:ea typeface="Calibri" panose="020F0502020204030204" pitchFamily="34" charset="0"/>
            </a:endParaRP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Notes: Values show marginal mean scores on nine five-point Likert-type items measuring agreement (1 = Strongly disagree, 5 = Strongly agree) with statements about the possible advantages of holding British citizenship. 95% confidence intervals are shown.</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statements included are: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is easier to travel in the world with a British passport’ (Travel abroad),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is easier to move to another (EU or non-EU) country as a British citizen’ (Move abroad),</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to live in the UK for a longer period’ (Live in UK),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is easier to find work as a British citizen’ (Find work),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to integrate into British society’ (Integrate),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to access social benefits in the UK’ (Social Benefits in UK),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to access social benefits in another (EU or non-EU) country’ (Social Benefits abroad),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makes it easier for other family members to become British citizens’ (Naturalisation for family),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 ‘It is a source of pride’ (Source of pride).</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estimates are drawn from nine linear regression models that control for: sex; age (quadratic); parental status; time in UK; and the employment status of the economic unit. </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The model sample size is 1,078.</a:t>
            </a:r>
          </a:p>
          <a:p>
            <a:pPr marL="90170" marR="62230" indent="-90170" algn="just">
              <a:lnSpc>
                <a:spcPct val="115000"/>
              </a:lnSpc>
              <a:spcAft>
                <a:spcPts val="0"/>
              </a:spcAft>
            </a:pPr>
            <a:r>
              <a:rPr lang="en-GB" sz="1000" spc="-5" dirty="0">
                <a:effectLst/>
                <a:latin typeface="Times New Roman" panose="02020603050405020304" pitchFamily="18" charset="0"/>
                <a:ea typeface="Calibri" panose="020F0502020204030204" pitchFamily="34" charset="0"/>
              </a:rPr>
              <a:t>Source: Author’s elaboration based on data from the </a:t>
            </a:r>
            <a:r>
              <a:rPr lang="en-GB" sz="1000" spc="-5" dirty="0" err="1">
                <a:effectLst/>
                <a:latin typeface="Times New Roman" panose="02020603050405020304" pitchFamily="18" charset="0"/>
                <a:ea typeface="Calibri" panose="020F0502020204030204" pitchFamily="34" charset="0"/>
              </a:rPr>
              <a:t>EUinUK</a:t>
            </a:r>
            <a:r>
              <a:rPr lang="en-GB" sz="1000" spc="-5" dirty="0">
                <a:effectLst/>
                <a:latin typeface="Times New Roman" panose="02020603050405020304" pitchFamily="18" charset="0"/>
                <a:ea typeface="Calibri" panose="020F0502020204030204" pitchFamily="34" charset="0"/>
              </a:rPr>
              <a:t> 2016 survey</a:t>
            </a:r>
          </a:p>
        </p:txBody>
      </p:sp>
    </p:spTree>
    <p:extLst>
      <p:ext uri="{BB962C8B-B14F-4D97-AF65-F5344CB8AC3E}">
        <p14:creationId xmlns:p14="http://schemas.microsoft.com/office/powerpoint/2010/main" val="3095642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E4DB1-6B08-6AEB-B597-8064268FD9C5}"/>
              </a:ext>
            </a:extLst>
          </p:cNvPr>
          <p:cNvSpPr>
            <a:spLocks noGrp="1"/>
          </p:cNvSpPr>
          <p:nvPr>
            <p:ph type="dt" sz="half" idx="10"/>
          </p:nvPr>
        </p:nvSpPr>
        <p:spPr/>
        <p:txBody>
          <a:bodyPr/>
          <a:lstStyle/>
          <a:p>
            <a:fld id="{CF348135-AD02-4700-860F-6D1DC349198C}" type="datetime1">
              <a:rPr lang="en-GB" smtClean="0"/>
              <a:t>22/07/2024</a:t>
            </a:fld>
            <a:endParaRPr lang="en-GB"/>
          </a:p>
        </p:txBody>
      </p:sp>
      <p:sp>
        <p:nvSpPr>
          <p:cNvPr id="3" name="Footer Placeholder 2">
            <a:extLst>
              <a:ext uri="{FF2B5EF4-FFF2-40B4-BE49-F238E27FC236}">
                <a16:creationId xmlns:a16="http://schemas.microsoft.com/office/drawing/2014/main" id="{D6F2723A-2C1C-2AB6-3420-9BD762F766DF}"/>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E9AFD3A0-9074-636F-30B6-C6C650C3F58D}"/>
              </a:ext>
            </a:extLst>
          </p:cNvPr>
          <p:cNvSpPr>
            <a:spLocks noGrp="1"/>
          </p:cNvSpPr>
          <p:nvPr>
            <p:ph type="sldNum" sz="quarter" idx="12"/>
          </p:nvPr>
        </p:nvSpPr>
        <p:spPr>
          <a:xfrm>
            <a:off x="9900458" y="6459785"/>
            <a:ext cx="1312025" cy="365125"/>
          </a:xfrm>
        </p:spPr>
        <p:txBody>
          <a:bodyPr/>
          <a:lstStyle/>
          <a:p>
            <a:fld id="{9FAA51BB-2FC0-4DB8-B50E-F52D50E733B6}" type="slidenum">
              <a:rPr lang="en-GB" smtClean="0"/>
              <a:t>32</a:t>
            </a:fld>
            <a:endParaRPr lang="en-GB"/>
          </a:p>
        </p:txBody>
      </p:sp>
    </p:spTree>
    <p:extLst>
      <p:ext uri="{BB962C8B-B14F-4D97-AF65-F5344CB8AC3E}">
        <p14:creationId xmlns:p14="http://schemas.microsoft.com/office/powerpoint/2010/main" val="2858093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3C28D3-2FCA-0A68-CBB3-D646D49574B1}"/>
              </a:ext>
            </a:extLst>
          </p:cNvPr>
          <p:cNvSpPr>
            <a:spLocks noGrp="1"/>
          </p:cNvSpPr>
          <p:nvPr>
            <p:ph type="title"/>
          </p:nvPr>
        </p:nvSpPr>
        <p:spPr>
          <a:xfrm>
            <a:off x="896532" y="286604"/>
            <a:ext cx="10398935" cy="911576"/>
          </a:xfrm>
        </p:spPr>
        <p:txBody>
          <a:bodyPr/>
          <a:lstStyle/>
          <a:p>
            <a:pPr algn="ctr"/>
            <a:r>
              <a:rPr lang="en-GB" dirty="0"/>
              <a:t>References</a:t>
            </a:r>
          </a:p>
        </p:txBody>
      </p:sp>
      <p:sp>
        <p:nvSpPr>
          <p:cNvPr id="2" name="Date Placeholder 1">
            <a:extLst>
              <a:ext uri="{FF2B5EF4-FFF2-40B4-BE49-F238E27FC236}">
                <a16:creationId xmlns:a16="http://schemas.microsoft.com/office/drawing/2014/main" id="{E314D8D4-3616-F97C-2933-B10DDF7AAA4D}"/>
              </a:ext>
            </a:extLst>
          </p:cNvPr>
          <p:cNvSpPr>
            <a:spLocks noGrp="1"/>
          </p:cNvSpPr>
          <p:nvPr>
            <p:ph type="dt" sz="half" idx="10"/>
          </p:nvPr>
        </p:nvSpPr>
        <p:spPr/>
        <p:txBody>
          <a:bodyPr/>
          <a:lstStyle/>
          <a:p>
            <a:fld id="{8F703DAD-46EA-4F01-BE3C-CDE387893036}" type="datetime1">
              <a:rPr lang="en-GB" smtClean="0"/>
              <a:t>22/07/2024</a:t>
            </a:fld>
            <a:endParaRPr lang="en-GB"/>
          </a:p>
        </p:txBody>
      </p:sp>
      <p:sp>
        <p:nvSpPr>
          <p:cNvPr id="3" name="Footer Placeholder 2">
            <a:extLst>
              <a:ext uri="{FF2B5EF4-FFF2-40B4-BE49-F238E27FC236}">
                <a16:creationId xmlns:a16="http://schemas.microsoft.com/office/drawing/2014/main" id="{FBAACCA2-91A6-7A6E-B9B7-5BAAFDA12DD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8E6CD2B0-D4F6-A46E-674A-5C4A121AD7CD}"/>
              </a:ext>
            </a:extLst>
          </p:cNvPr>
          <p:cNvSpPr>
            <a:spLocks noGrp="1"/>
          </p:cNvSpPr>
          <p:nvPr>
            <p:ph type="sldNum" sz="quarter" idx="12"/>
          </p:nvPr>
        </p:nvSpPr>
        <p:spPr/>
        <p:txBody>
          <a:bodyPr/>
          <a:lstStyle/>
          <a:p>
            <a:fld id="{9FAA51BB-2FC0-4DB8-B50E-F52D50E733B6}" type="slidenum">
              <a:rPr lang="en-GB" smtClean="0"/>
              <a:t>33</a:t>
            </a:fld>
            <a:endParaRPr lang="en-GB"/>
          </a:p>
        </p:txBody>
      </p:sp>
      <p:sp>
        <p:nvSpPr>
          <p:cNvPr id="7" name="TextBox 6">
            <a:extLst>
              <a:ext uri="{FF2B5EF4-FFF2-40B4-BE49-F238E27FC236}">
                <a16:creationId xmlns:a16="http://schemas.microsoft.com/office/drawing/2014/main" id="{ED61ED77-8162-28C5-EA68-6A5845CA0A41}"/>
              </a:ext>
            </a:extLst>
          </p:cNvPr>
          <p:cNvSpPr txBox="1"/>
          <p:nvPr/>
        </p:nvSpPr>
        <p:spPr>
          <a:xfrm>
            <a:off x="1003003" y="1198180"/>
            <a:ext cx="10185991" cy="5170646"/>
          </a:xfrm>
          <a:prstGeom prst="rect">
            <a:avLst/>
          </a:prstGeom>
          <a:noFill/>
        </p:spPr>
        <p:txBody>
          <a:bodyPr wrap="square">
            <a:spAutoFit/>
          </a:bodyPr>
          <a:lstStyle/>
          <a:p>
            <a:pPr marL="361950" indent="-361950"/>
            <a:r>
              <a:rPr lang="en-GB" sz="1100" dirty="0">
                <a:effectLst/>
              </a:rPr>
              <a:t>Abel, Guy J. 2018. “R Code for Animated Chord Diagrams.” </a:t>
            </a:r>
            <a:r>
              <a:rPr lang="en-GB" sz="1100" i="1" dirty="0">
                <a:effectLst/>
              </a:rPr>
              <a:t>Personal Blog</a:t>
            </a:r>
            <a:r>
              <a:rPr lang="en-GB" sz="1100" dirty="0">
                <a:effectLst/>
              </a:rPr>
              <a:t>. </a:t>
            </a:r>
            <a:r>
              <a:rPr lang="en-GB" sz="1100" dirty="0">
                <a:effectLst/>
                <a:hlinkClick r:id="rId3"/>
              </a:rPr>
              <a:t>https://guyabel.com/post/animated-directional-chord-diagrams/</a:t>
            </a:r>
            <a:r>
              <a:rPr lang="en-GB" sz="1100" dirty="0">
                <a:effectLst/>
              </a:rPr>
              <a:t>.</a:t>
            </a:r>
          </a:p>
          <a:p>
            <a:pPr marL="361950" indent="-361950"/>
            <a:r>
              <a:rPr lang="en-GB" sz="1100" dirty="0">
                <a:effectLst/>
              </a:rPr>
              <a:t>Abel, Guy J., and Joel E. Cohen. 2019. “Bilateral International Migration Flow Estimates for 200 Countries.” </a:t>
            </a:r>
            <a:r>
              <a:rPr lang="en-GB" sz="1100" i="1" dirty="0">
                <a:effectLst/>
              </a:rPr>
              <a:t>Scientific Data</a:t>
            </a:r>
            <a:r>
              <a:rPr lang="en-GB" sz="1100" dirty="0">
                <a:effectLst/>
              </a:rPr>
              <a:t> 6 (1). Nature Publishing Group: 82. doi:</a:t>
            </a:r>
            <a:r>
              <a:rPr lang="en-GB" sz="1100" dirty="0">
                <a:effectLst/>
                <a:hlinkClick r:id="rId4"/>
              </a:rPr>
              <a:t>10.1038/s41597-019-0089-3</a:t>
            </a:r>
            <a:r>
              <a:rPr lang="en-GB" sz="1100" dirty="0">
                <a:effectLst/>
              </a:rPr>
              <a:t>.</a:t>
            </a:r>
          </a:p>
          <a:p>
            <a:pPr marL="361950" indent="-361950"/>
            <a:r>
              <a:rPr lang="en-GB" sz="1100" dirty="0">
                <a:effectLst/>
              </a:rPr>
              <a:t>Adey, Peter. 2010. </a:t>
            </a:r>
            <a:r>
              <a:rPr lang="en-GB" sz="1100" i="1" dirty="0">
                <a:effectLst/>
              </a:rPr>
              <a:t>Mobility</a:t>
            </a:r>
            <a:r>
              <a:rPr lang="en-GB" sz="1100" dirty="0">
                <a:effectLst/>
              </a:rPr>
              <a:t>. London and New York: Routledge.</a:t>
            </a:r>
          </a:p>
          <a:p>
            <a:pPr marL="361950" indent="-361950"/>
            <a:r>
              <a:rPr lang="en-GB" sz="1100" dirty="0">
                <a:effectLst/>
              </a:rPr>
              <a:t>Banting, Keith, and Will </a:t>
            </a:r>
            <a:r>
              <a:rPr lang="en-GB" sz="1100" dirty="0" err="1">
                <a:effectLst/>
              </a:rPr>
              <a:t>Kymlicka</a:t>
            </a:r>
            <a:r>
              <a:rPr lang="en-GB" sz="1100" dirty="0">
                <a:effectLst/>
              </a:rPr>
              <a:t>. 2020. “The Multiculturalism Policy Index (MPI).” </a:t>
            </a:r>
            <a:r>
              <a:rPr lang="en-GB" sz="1100" dirty="0">
                <a:effectLst/>
                <a:hlinkClick r:id="rId5"/>
              </a:rPr>
              <a:t>https://www.queensu.ca/mcp/</a:t>
            </a:r>
            <a:r>
              <a:rPr lang="en-GB" sz="1100" dirty="0">
                <a:effectLst/>
              </a:rPr>
              <a:t>.</a:t>
            </a:r>
          </a:p>
          <a:p>
            <a:pPr marL="361950" indent="-361950"/>
            <a:r>
              <a:rPr lang="en-GB" sz="1100" dirty="0">
                <a:effectLst/>
              </a:rPr>
              <a:t>Barker, Emily. 2024. “A Timeline of Freedom of Movement in the European Economic Area [Version 3; Peer Review: 2 Approved, 1 Approved with Reservations].” </a:t>
            </a:r>
            <a:r>
              <a:rPr lang="en-GB" sz="1100" i="1" dirty="0">
                <a:effectLst/>
              </a:rPr>
              <a:t>Open Research Europe</a:t>
            </a:r>
            <a:r>
              <a:rPr lang="en-GB" sz="1100" dirty="0">
                <a:effectLst/>
              </a:rPr>
              <a:t> 2 (133). doi:</a:t>
            </a:r>
            <a:r>
              <a:rPr lang="en-GB" sz="1100" dirty="0">
                <a:effectLst/>
                <a:hlinkClick r:id="rId6"/>
              </a:rPr>
              <a:t>10.12688/openreseurope.15042.3</a:t>
            </a:r>
            <a:r>
              <a:rPr lang="en-GB" sz="1100" dirty="0">
                <a:effectLst/>
              </a:rPr>
              <a:t>.</a:t>
            </a:r>
          </a:p>
          <a:p>
            <a:pPr marL="361950" indent="-361950"/>
            <a:r>
              <a:rPr lang="en-GB" sz="1100" dirty="0">
                <a:effectLst/>
              </a:rPr>
              <a:t>Bartram, David. 2018. “The UK Citizenship Process: Political Integration or Marginalization?” </a:t>
            </a:r>
            <a:r>
              <a:rPr lang="en-GB" sz="1100" i="1" dirty="0">
                <a:effectLst/>
              </a:rPr>
              <a:t>Sociology</a:t>
            </a:r>
            <a:r>
              <a:rPr lang="en-GB" sz="1100" dirty="0">
                <a:effectLst/>
              </a:rPr>
              <a:t>, December. SAGE </a:t>
            </a:r>
            <a:r>
              <a:rPr lang="en-GB" sz="1100" dirty="0" err="1">
                <a:effectLst/>
              </a:rPr>
              <a:t>PublicationsSage</a:t>
            </a:r>
            <a:r>
              <a:rPr lang="en-GB" sz="1100" dirty="0">
                <a:effectLst/>
              </a:rPr>
              <a:t> UK: London, England. doi:</a:t>
            </a:r>
            <a:r>
              <a:rPr lang="en-GB" sz="1100" dirty="0">
                <a:effectLst/>
                <a:hlinkClick r:id="rId7"/>
              </a:rPr>
              <a:t>10.1177/0038038518813842</a:t>
            </a:r>
            <a:r>
              <a:rPr lang="en-GB" sz="1100" dirty="0">
                <a:effectLst/>
              </a:rPr>
              <a:t>.</a:t>
            </a:r>
          </a:p>
          <a:p>
            <a:pPr marL="361950" indent="-361950"/>
            <a:r>
              <a:rPr lang="en-GB" sz="1100" dirty="0" err="1">
                <a:effectLst/>
              </a:rPr>
              <a:t>Basch</a:t>
            </a:r>
            <a:r>
              <a:rPr lang="en-GB" sz="1100" dirty="0">
                <a:effectLst/>
              </a:rPr>
              <a:t>, Linda G., Nina Glick Schiller, and Cristina </a:t>
            </a:r>
            <a:r>
              <a:rPr lang="en-GB" sz="1100" dirty="0" err="1">
                <a:effectLst/>
              </a:rPr>
              <a:t>Szanton</a:t>
            </a:r>
            <a:r>
              <a:rPr lang="en-GB" sz="1100" dirty="0">
                <a:effectLst/>
              </a:rPr>
              <a:t> Blanc. 1994. </a:t>
            </a:r>
            <a:r>
              <a:rPr lang="en-GB" sz="1100" i="1" dirty="0">
                <a:effectLst/>
              </a:rPr>
              <a:t>Nations Unbound: Transnational Projects, Postcolonial Predicaments, and </a:t>
            </a:r>
            <a:r>
              <a:rPr lang="en-GB" sz="1100" i="1" dirty="0" err="1">
                <a:effectLst/>
              </a:rPr>
              <a:t>Deterritorialized</a:t>
            </a:r>
            <a:r>
              <a:rPr lang="en-GB" sz="1100" i="1" dirty="0">
                <a:effectLst/>
              </a:rPr>
              <a:t> Nation-States</a:t>
            </a:r>
            <a:r>
              <a:rPr lang="en-GB" sz="1100" dirty="0">
                <a:effectLst/>
              </a:rPr>
              <a:t>. </a:t>
            </a:r>
            <a:r>
              <a:rPr lang="en-GB" sz="1100" dirty="0" err="1">
                <a:effectLst/>
              </a:rPr>
              <a:t>S.l.</a:t>
            </a:r>
            <a:r>
              <a:rPr lang="en-GB" sz="1100" dirty="0">
                <a:effectLst/>
              </a:rPr>
              <a:t>: Gordon and Breach.</a:t>
            </a:r>
          </a:p>
          <a:p>
            <a:pPr marL="361950" indent="-361950"/>
            <a:r>
              <a:rPr lang="en-GB" sz="1100" dirty="0" err="1">
                <a:effectLst/>
              </a:rPr>
              <a:t>Bassel</a:t>
            </a:r>
            <a:r>
              <a:rPr lang="en-GB" sz="1100" dirty="0">
                <a:effectLst/>
              </a:rPr>
              <a:t>, Leah, Pierre Monforte, and Kamran Khan. 2021. “Becoming an Active Citizen: The UK Citizenship Test.” </a:t>
            </a:r>
            <a:r>
              <a:rPr lang="en-GB" sz="1100" i="1" dirty="0">
                <a:effectLst/>
              </a:rPr>
              <a:t>Ethnicities</a:t>
            </a:r>
            <a:r>
              <a:rPr lang="en-GB" sz="1100" dirty="0">
                <a:effectLst/>
              </a:rPr>
              <a:t> 21 (2). SAGE Publications: 311–332. doi:</a:t>
            </a:r>
            <a:r>
              <a:rPr lang="en-GB" sz="1100" dirty="0">
                <a:effectLst/>
                <a:hlinkClick r:id="rId8"/>
              </a:rPr>
              <a:t>10.1177/1468796820966360</a:t>
            </a:r>
            <a:r>
              <a:rPr lang="en-GB" sz="1100" dirty="0">
                <a:effectLst/>
              </a:rPr>
              <a:t>.</a:t>
            </a:r>
          </a:p>
          <a:p>
            <a:pPr marL="361950" indent="-361950"/>
            <a:r>
              <a:rPr lang="en-GB" sz="1100" dirty="0">
                <a:effectLst/>
              </a:rPr>
              <a:t>Brubaker, Rogers. 1992. </a:t>
            </a:r>
            <a:r>
              <a:rPr lang="en-GB" sz="1100" i="1" dirty="0">
                <a:effectLst/>
              </a:rPr>
              <a:t>Citizenship and Nationhood in France and Germany</a:t>
            </a:r>
            <a:r>
              <a:rPr lang="en-GB" sz="1100" dirty="0">
                <a:effectLst/>
              </a:rPr>
              <a:t>. Cambridge, MA and London: Harvard University Press.</a:t>
            </a:r>
          </a:p>
          <a:p>
            <a:pPr marL="361950" indent="-361950"/>
            <a:r>
              <a:rPr lang="en-GB" sz="1100" dirty="0">
                <a:effectLst/>
              </a:rPr>
              <a:t>Cresswell, Tim. 2006. </a:t>
            </a:r>
            <a:r>
              <a:rPr lang="en-GB" sz="1100" i="1" dirty="0">
                <a:effectLst/>
              </a:rPr>
              <a:t>On the Move: Mobility in the Modern Western World</a:t>
            </a:r>
            <a:r>
              <a:rPr lang="en-GB" sz="1100" dirty="0">
                <a:effectLst/>
              </a:rPr>
              <a:t>. London: Routledge.</a:t>
            </a:r>
          </a:p>
          <a:p>
            <a:pPr marL="361950" indent="-361950"/>
            <a:r>
              <a:rPr lang="en-GB" sz="1100" dirty="0" err="1">
                <a:effectLst/>
              </a:rPr>
              <a:t>Czaika</a:t>
            </a:r>
            <a:r>
              <a:rPr lang="en-GB" sz="1100" dirty="0">
                <a:effectLst/>
              </a:rPr>
              <a:t>, Mathias, Jakub </a:t>
            </a:r>
            <a:r>
              <a:rPr lang="en-GB" sz="1100" dirty="0" err="1">
                <a:effectLst/>
              </a:rPr>
              <a:t>Bijak</a:t>
            </a:r>
            <a:r>
              <a:rPr lang="en-GB" sz="1100" dirty="0">
                <a:effectLst/>
              </a:rPr>
              <a:t>, and Toby </a:t>
            </a:r>
            <a:r>
              <a:rPr lang="en-GB" sz="1100" dirty="0" err="1">
                <a:effectLst/>
              </a:rPr>
              <a:t>Prike</a:t>
            </a:r>
            <a:r>
              <a:rPr lang="en-GB" sz="1100" dirty="0">
                <a:effectLst/>
              </a:rPr>
              <a:t>. 2021. “Migration Decision-Making and Its Key Dimensions.” </a:t>
            </a:r>
            <a:r>
              <a:rPr lang="en-GB" sz="1100" i="1" dirty="0">
                <a:effectLst/>
              </a:rPr>
              <a:t>The ANNALS of the American Academy of Political and Social Science</a:t>
            </a:r>
            <a:r>
              <a:rPr lang="en-GB" sz="1100" dirty="0">
                <a:effectLst/>
              </a:rPr>
              <a:t> 697 (1). SAGE Publications Inc: 15–31. doi:</a:t>
            </a:r>
            <a:r>
              <a:rPr lang="en-GB" sz="1100" dirty="0">
                <a:effectLst/>
                <a:hlinkClick r:id="rId9"/>
              </a:rPr>
              <a:t>10.1177/00027162211052233</a:t>
            </a:r>
            <a:r>
              <a:rPr lang="en-GB" sz="1100" dirty="0">
                <a:effectLst/>
              </a:rPr>
              <a:t>.</a:t>
            </a:r>
          </a:p>
          <a:p>
            <a:pPr marL="361950" indent="-361950"/>
            <a:r>
              <a:rPr lang="en-GB" sz="1100" dirty="0">
                <a:effectLst/>
              </a:rPr>
              <a:t>de Haas, Hein. 2021. “A Theory of Migration: The Aspirations-Capabilities Framework.” </a:t>
            </a:r>
            <a:r>
              <a:rPr lang="en-GB" sz="1100" i="1" dirty="0">
                <a:effectLst/>
              </a:rPr>
              <a:t>Comparative Migration Studies</a:t>
            </a:r>
            <a:r>
              <a:rPr lang="en-GB" sz="1100" dirty="0">
                <a:effectLst/>
              </a:rPr>
              <a:t> 9 (1): 8. doi:</a:t>
            </a:r>
            <a:r>
              <a:rPr lang="en-GB" sz="1100" dirty="0">
                <a:effectLst/>
                <a:hlinkClick r:id="rId10"/>
              </a:rPr>
              <a:t>10.1186/s40878-020-00210-4</a:t>
            </a:r>
            <a:r>
              <a:rPr lang="en-GB" sz="1100" dirty="0">
                <a:effectLst/>
              </a:rPr>
              <a:t>.</a:t>
            </a:r>
          </a:p>
          <a:p>
            <a:pPr marL="361950" indent="-361950"/>
            <a:r>
              <a:rPr lang="en-GB" sz="1100" dirty="0" err="1">
                <a:effectLst/>
              </a:rPr>
              <a:t>Düvell</a:t>
            </a:r>
            <a:r>
              <a:rPr lang="en-GB" sz="1100" dirty="0">
                <a:effectLst/>
              </a:rPr>
              <a:t>, Franck, and Carlotta Preiss. 2022. “Migration Infrastructures: How Do People Migrate?” In </a:t>
            </a:r>
            <a:r>
              <a:rPr lang="en-GB" sz="1100" i="1" dirty="0">
                <a:effectLst/>
              </a:rPr>
              <a:t>Introduction to Migration Studies: An Interactive Guide to the Literatures on Migration and Diversity</a:t>
            </a:r>
            <a:r>
              <a:rPr lang="en-GB" sz="1100" dirty="0">
                <a:effectLst/>
              </a:rPr>
              <a:t>, edited by Peter Scholten, 83–98. IMISCOE Research Series. Cham: Springer International Publishing. doi:</a:t>
            </a:r>
            <a:r>
              <a:rPr lang="en-GB" sz="1100" dirty="0">
                <a:effectLst/>
                <a:hlinkClick r:id="rId11"/>
              </a:rPr>
              <a:t>10.1007/978-3-030-92377-8</a:t>
            </a:r>
            <a:r>
              <a:rPr lang="en-GB" sz="1100" dirty="0">
                <a:effectLst/>
              </a:rPr>
              <a:t>.</a:t>
            </a:r>
          </a:p>
          <a:p>
            <a:pPr marL="361950" indent="-361950"/>
            <a:r>
              <a:rPr lang="en-GB" sz="1100" dirty="0">
                <a:effectLst/>
              </a:rPr>
              <a:t>Favell, Adrian. 2001. “Migration, Mobility and Globaloney: Metaphors and Rhetoric in the Sociology of Globalization.” </a:t>
            </a:r>
            <a:r>
              <a:rPr lang="en-GB" sz="1100" i="1" dirty="0">
                <a:effectLst/>
              </a:rPr>
              <a:t>Global Networks</a:t>
            </a:r>
            <a:r>
              <a:rPr lang="en-GB" sz="1100" dirty="0">
                <a:effectLst/>
              </a:rPr>
              <a:t> 1 (4): 389–398.</a:t>
            </a:r>
          </a:p>
          <a:p>
            <a:pPr marL="361950" indent="-361950"/>
            <a:r>
              <a:rPr lang="en-GB" sz="1100" dirty="0">
                <a:effectLst/>
              </a:rPr>
              <a:t>Glick Schiller, Nina, Linda G. </a:t>
            </a:r>
            <a:r>
              <a:rPr lang="en-GB" sz="1100" dirty="0" err="1">
                <a:effectLst/>
              </a:rPr>
              <a:t>Basch</a:t>
            </a:r>
            <a:r>
              <a:rPr lang="en-GB" sz="1100" dirty="0">
                <a:effectLst/>
              </a:rPr>
              <a:t>, and Cristina Blanc-</a:t>
            </a:r>
            <a:r>
              <a:rPr lang="en-GB" sz="1100" dirty="0" err="1">
                <a:effectLst/>
              </a:rPr>
              <a:t>Szanton</a:t>
            </a:r>
            <a:r>
              <a:rPr lang="en-GB" sz="1100" dirty="0">
                <a:effectLst/>
              </a:rPr>
              <a:t>. 1992. “Transnationalism: A New Analytic Framework for Understanding Migration.” </a:t>
            </a:r>
            <a:r>
              <a:rPr lang="en-GB" sz="1100" i="1" dirty="0">
                <a:effectLst/>
              </a:rPr>
              <a:t>Annals of the New York Academy of Sciences</a:t>
            </a:r>
            <a:r>
              <a:rPr lang="en-GB" sz="1100" dirty="0">
                <a:effectLst/>
              </a:rPr>
              <a:t> 645 (1): 1–24. doi:</a:t>
            </a:r>
            <a:r>
              <a:rPr lang="en-GB" sz="1100" dirty="0">
                <a:effectLst/>
                <a:hlinkClick r:id="rId12"/>
              </a:rPr>
              <a:t>10.1111/j.1749-6632.1992.tb33484.x</a:t>
            </a:r>
            <a:r>
              <a:rPr lang="en-GB" sz="1100" dirty="0">
                <a:effectLst/>
              </a:rPr>
              <a:t>.</a:t>
            </a:r>
          </a:p>
          <a:p>
            <a:pPr marL="361950" indent="-361950"/>
            <a:r>
              <a:rPr lang="en-GB" sz="1100" dirty="0">
                <a:effectLst/>
              </a:rPr>
              <a:t>Glick Schiller, Nina, Linda G. </a:t>
            </a:r>
            <a:r>
              <a:rPr lang="en-GB" sz="1100" dirty="0" err="1">
                <a:effectLst/>
              </a:rPr>
              <a:t>Basch</a:t>
            </a:r>
            <a:r>
              <a:rPr lang="en-GB" sz="1100" dirty="0">
                <a:effectLst/>
              </a:rPr>
              <a:t>, and Cristina Blanc-</a:t>
            </a:r>
            <a:r>
              <a:rPr lang="en-GB" sz="1100" dirty="0" err="1">
                <a:effectLst/>
              </a:rPr>
              <a:t>Szanton</a:t>
            </a:r>
            <a:r>
              <a:rPr lang="en-GB" sz="1100" dirty="0">
                <a:effectLst/>
              </a:rPr>
              <a:t>. 1995. “From Immigrant to Transmigrant: Theorizing Transnational Migration.” </a:t>
            </a:r>
            <a:r>
              <a:rPr lang="en-GB" sz="1100" i="1" dirty="0">
                <a:effectLst/>
              </a:rPr>
              <a:t>Anthropological Quarterly</a:t>
            </a:r>
            <a:r>
              <a:rPr lang="en-GB" sz="1100" dirty="0">
                <a:effectLst/>
              </a:rPr>
              <a:t> 68 (1): 48–63.</a:t>
            </a:r>
          </a:p>
          <a:p>
            <a:pPr marL="361950" indent="-361950"/>
            <a:r>
              <a:rPr lang="en-GB" sz="1100" dirty="0">
                <a:effectLst/>
              </a:rPr>
              <a:t>Goodman, Sara Wallace. 2012. “Fortifying Citizenship: Policy Strategies for Civic Integration in Western Europe.” </a:t>
            </a:r>
            <a:r>
              <a:rPr lang="en-GB" sz="1100" i="1" dirty="0">
                <a:effectLst/>
              </a:rPr>
              <a:t>World Politics</a:t>
            </a:r>
            <a:r>
              <a:rPr lang="en-GB" sz="1100" dirty="0">
                <a:effectLst/>
              </a:rPr>
              <a:t> 64 (4): 659–698. doi:</a:t>
            </a:r>
            <a:r>
              <a:rPr lang="en-GB" sz="1100" dirty="0">
                <a:effectLst/>
                <a:hlinkClick r:id="rId13"/>
              </a:rPr>
              <a:t>10.1017/S0043887112000184</a:t>
            </a:r>
            <a:r>
              <a:rPr lang="en-GB" sz="1100" dirty="0">
                <a:effectLst/>
              </a:rPr>
              <a:t>.</a:t>
            </a:r>
          </a:p>
          <a:p>
            <a:pPr marL="361950" indent="-361950"/>
            <a:r>
              <a:rPr lang="en-GB" sz="1100" dirty="0">
                <a:effectLst/>
              </a:rPr>
              <a:t>Great Britain Commission on Citizenship. 1990. </a:t>
            </a:r>
            <a:r>
              <a:rPr lang="en-GB" sz="1100" i="1" dirty="0">
                <a:effectLst/>
              </a:rPr>
              <a:t>Encouraging Citizenship: Report of the Commission on Citizenship</a:t>
            </a:r>
            <a:r>
              <a:rPr lang="en-GB" sz="1100" dirty="0">
                <a:effectLst/>
              </a:rPr>
              <a:t>. London: HMSO. </a:t>
            </a:r>
            <a:r>
              <a:rPr lang="en-GB" sz="1100" dirty="0">
                <a:effectLst/>
                <a:hlinkClick r:id="rId14"/>
              </a:rPr>
              <a:t>https://archive.org/details/encouragingcitiz0000grea</a:t>
            </a:r>
            <a:r>
              <a:rPr lang="en-GB" sz="1100" dirty="0">
                <a:effectLst/>
              </a:rPr>
              <a:t>.</a:t>
            </a:r>
          </a:p>
        </p:txBody>
      </p:sp>
    </p:spTree>
    <p:extLst>
      <p:ext uri="{BB962C8B-B14F-4D97-AF65-F5344CB8AC3E}">
        <p14:creationId xmlns:p14="http://schemas.microsoft.com/office/powerpoint/2010/main" val="24340606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3C28D3-2FCA-0A68-CBB3-D646D49574B1}"/>
              </a:ext>
            </a:extLst>
          </p:cNvPr>
          <p:cNvSpPr>
            <a:spLocks noGrp="1"/>
          </p:cNvSpPr>
          <p:nvPr>
            <p:ph type="title"/>
          </p:nvPr>
        </p:nvSpPr>
        <p:spPr>
          <a:xfrm>
            <a:off x="896532" y="286604"/>
            <a:ext cx="10398935" cy="911576"/>
          </a:xfrm>
        </p:spPr>
        <p:txBody>
          <a:bodyPr/>
          <a:lstStyle/>
          <a:p>
            <a:pPr algn="ctr"/>
            <a:r>
              <a:rPr lang="en-GB" dirty="0"/>
              <a:t>References</a:t>
            </a:r>
          </a:p>
        </p:txBody>
      </p:sp>
      <p:sp>
        <p:nvSpPr>
          <p:cNvPr id="2" name="Date Placeholder 1">
            <a:extLst>
              <a:ext uri="{FF2B5EF4-FFF2-40B4-BE49-F238E27FC236}">
                <a16:creationId xmlns:a16="http://schemas.microsoft.com/office/drawing/2014/main" id="{E314D8D4-3616-F97C-2933-B10DDF7AAA4D}"/>
              </a:ext>
            </a:extLst>
          </p:cNvPr>
          <p:cNvSpPr>
            <a:spLocks noGrp="1"/>
          </p:cNvSpPr>
          <p:nvPr>
            <p:ph type="dt" sz="half" idx="10"/>
          </p:nvPr>
        </p:nvSpPr>
        <p:spPr/>
        <p:txBody>
          <a:bodyPr/>
          <a:lstStyle/>
          <a:p>
            <a:fld id="{8F703DAD-46EA-4F01-BE3C-CDE387893036}" type="datetime1">
              <a:rPr lang="en-GB" smtClean="0"/>
              <a:t>22/07/2024</a:t>
            </a:fld>
            <a:endParaRPr lang="en-GB"/>
          </a:p>
        </p:txBody>
      </p:sp>
      <p:sp>
        <p:nvSpPr>
          <p:cNvPr id="3" name="Footer Placeholder 2">
            <a:extLst>
              <a:ext uri="{FF2B5EF4-FFF2-40B4-BE49-F238E27FC236}">
                <a16:creationId xmlns:a16="http://schemas.microsoft.com/office/drawing/2014/main" id="{FBAACCA2-91A6-7A6E-B9B7-5BAAFDA12DD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8E6CD2B0-D4F6-A46E-674A-5C4A121AD7CD}"/>
              </a:ext>
            </a:extLst>
          </p:cNvPr>
          <p:cNvSpPr>
            <a:spLocks noGrp="1"/>
          </p:cNvSpPr>
          <p:nvPr>
            <p:ph type="sldNum" sz="quarter" idx="12"/>
          </p:nvPr>
        </p:nvSpPr>
        <p:spPr/>
        <p:txBody>
          <a:bodyPr/>
          <a:lstStyle/>
          <a:p>
            <a:fld id="{9FAA51BB-2FC0-4DB8-B50E-F52D50E733B6}" type="slidenum">
              <a:rPr lang="en-GB" smtClean="0"/>
              <a:t>34</a:t>
            </a:fld>
            <a:endParaRPr lang="en-GB"/>
          </a:p>
        </p:txBody>
      </p:sp>
      <p:sp>
        <p:nvSpPr>
          <p:cNvPr id="7" name="TextBox 6">
            <a:extLst>
              <a:ext uri="{FF2B5EF4-FFF2-40B4-BE49-F238E27FC236}">
                <a16:creationId xmlns:a16="http://schemas.microsoft.com/office/drawing/2014/main" id="{ED61ED77-8162-28C5-EA68-6A5845CA0A41}"/>
              </a:ext>
            </a:extLst>
          </p:cNvPr>
          <p:cNvSpPr txBox="1"/>
          <p:nvPr/>
        </p:nvSpPr>
        <p:spPr>
          <a:xfrm>
            <a:off x="1003003" y="1198180"/>
            <a:ext cx="10185991" cy="4832092"/>
          </a:xfrm>
          <a:prstGeom prst="rect">
            <a:avLst/>
          </a:prstGeom>
          <a:noFill/>
        </p:spPr>
        <p:txBody>
          <a:bodyPr wrap="square">
            <a:spAutoFit/>
          </a:bodyPr>
          <a:lstStyle/>
          <a:p>
            <a:pPr marL="361950" indent="-361950"/>
            <a:r>
              <a:rPr lang="en-GB" sz="1100" dirty="0" err="1">
                <a:effectLst/>
              </a:rPr>
              <a:t>Hannam</a:t>
            </a:r>
            <a:r>
              <a:rPr lang="en-GB" sz="1100" dirty="0">
                <a:effectLst/>
              </a:rPr>
              <a:t>, Kevin, Mimi Sheller, and John </a:t>
            </a:r>
            <a:r>
              <a:rPr lang="en-GB" sz="1100" dirty="0" err="1">
                <a:effectLst/>
              </a:rPr>
              <a:t>Urry</a:t>
            </a:r>
            <a:r>
              <a:rPr lang="en-GB" sz="1100" dirty="0">
                <a:effectLst/>
              </a:rPr>
              <a:t>. 2006. “Editorial: Mobilities, </a:t>
            </a:r>
            <a:r>
              <a:rPr lang="en-GB" sz="1100" dirty="0" err="1">
                <a:effectLst/>
              </a:rPr>
              <a:t>Immobilities</a:t>
            </a:r>
            <a:r>
              <a:rPr lang="en-GB" sz="1100" dirty="0">
                <a:effectLst/>
              </a:rPr>
              <a:t> and Moorings.” </a:t>
            </a:r>
            <a:r>
              <a:rPr lang="en-GB" sz="1100" i="1" dirty="0">
                <a:effectLst/>
              </a:rPr>
              <a:t>Mobilities</a:t>
            </a:r>
            <a:r>
              <a:rPr lang="en-GB" sz="1100" dirty="0">
                <a:effectLst/>
              </a:rPr>
              <a:t> 1 (1): 1–22. doi:</a:t>
            </a:r>
            <a:r>
              <a:rPr lang="en-GB" sz="1100" dirty="0">
                <a:effectLst/>
                <a:hlinkClick r:id="rId3"/>
              </a:rPr>
              <a:t>10.1080/17450100500489189</a:t>
            </a:r>
            <a:r>
              <a:rPr lang="en-GB" sz="1100" dirty="0">
                <a:effectLst/>
              </a:rPr>
              <a:t>.</a:t>
            </a:r>
          </a:p>
          <a:p>
            <a:pPr marL="361950" indent="-361950"/>
            <a:r>
              <a:rPr lang="en-GB" sz="1100" dirty="0">
                <a:effectLst/>
              </a:rPr>
              <a:t>Heater, Derek. 1991. “Citizenship: A Remarkable Case of Sudden Interest.” </a:t>
            </a:r>
            <a:r>
              <a:rPr lang="en-GB" sz="1100" i="1" dirty="0">
                <a:effectLst/>
              </a:rPr>
              <a:t>Parliamentary Affairs</a:t>
            </a:r>
            <a:r>
              <a:rPr lang="en-GB" sz="1100" dirty="0">
                <a:effectLst/>
              </a:rPr>
              <a:t> 44 (2): 140–156.</a:t>
            </a:r>
          </a:p>
          <a:p>
            <a:pPr marL="361950" indent="-361950"/>
            <a:r>
              <a:rPr lang="en-GB" sz="1100" dirty="0" err="1">
                <a:effectLst/>
              </a:rPr>
              <a:t>Isin</a:t>
            </a:r>
            <a:r>
              <a:rPr lang="en-GB" sz="1100" dirty="0">
                <a:effectLst/>
              </a:rPr>
              <a:t>, </a:t>
            </a:r>
            <a:r>
              <a:rPr lang="en-GB" sz="1100" dirty="0" err="1">
                <a:effectLst/>
              </a:rPr>
              <a:t>Engin</a:t>
            </a:r>
            <a:r>
              <a:rPr lang="en-GB" sz="1100" dirty="0">
                <a:effectLst/>
              </a:rPr>
              <a:t> F. 1997. “Who Is the New Citizen? Towards a Genealogy.” </a:t>
            </a:r>
            <a:r>
              <a:rPr lang="en-GB" sz="1100" i="1" dirty="0">
                <a:effectLst/>
              </a:rPr>
              <a:t>Citizenship Studies</a:t>
            </a:r>
            <a:r>
              <a:rPr lang="en-GB" sz="1100" dirty="0">
                <a:effectLst/>
              </a:rPr>
              <a:t> 1 (1): 115–132. doi:</a:t>
            </a:r>
            <a:r>
              <a:rPr lang="en-GB" sz="1100" dirty="0">
                <a:effectLst/>
                <a:hlinkClick r:id="rId4"/>
              </a:rPr>
              <a:t>10.1080/13621029708420650</a:t>
            </a:r>
            <a:r>
              <a:rPr lang="en-GB" sz="1100" dirty="0">
                <a:effectLst/>
              </a:rPr>
              <a:t>.</a:t>
            </a:r>
          </a:p>
          <a:p>
            <a:pPr marL="361950" indent="-361950"/>
            <a:r>
              <a:rPr lang="en-GB" sz="1100" dirty="0" err="1">
                <a:effectLst/>
              </a:rPr>
              <a:t>Isin</a:t>
            </a:r>
            <a:r>
              <a:rPr lang="en-GB" sz="1100" dirty="0">
                <a:effectLst/>
              </a:rPr>
              <a:t>, </a:t>
            </a:r>
            <a:r>
              <a:rPr lang="en-GB" sz="1100" dirty="0" err="1">
                <a:effectLst/>
              </a:rPr>
              <a:t>Engin</a:t>
            </a:r>
            <a:r>
              <a:rPr lang="en-GB" sz="1100" dirty="0">
                <a:effectLst/>
              </a:rPr>
              <a:t> F. 2002. </a:t>
            </a:r>
            <a:r>
              <a:rPr lang="en-GB" sz="1100" i="1" dirty="0">
                <a:effectLst/>
              </a:rPr>
              <a:t>Being Political: Genealogies of Citizenship</a:t>
            </a:r>
            <a:r>
              <a:rPr lang="en-GB" sz="1100" dirty="0">
                <a:effectLst/>
              </a:rPr>
              <a:t>. Minneapolis ; London: University of Minnesota Press.</a:t>
            </a:r>
          </a:p>
          <a:p>
            <a:pPr marL="361950" indent="-361950"/>
            <a:r>
              <a:rPr lang="en-GB" sz="1100" dirty="0" err="1">
                <a:effectLst/>
              </a:rPr>
              <a:t>Isin</a:t>
            </a:r>
            <a:r>
              <a:rPr lang="en-GB" sz="1100" dirty="0">
                <a:effectLst/>
              </a:rPr>
              <a:t>, </a:t>
            </a:r>
            <a:r>
              <a:rPr lang="en-GB" sz="1100" dirty="0" err="1">
                <a:effectLst/>
              </a:rPr>
              <a:t>Engin</a:t>
            </a:r>
            <a:r>
              <a:rPr lang="en-GB" sz="1100" dirty="0">
                <a:effectLst/>
              </a:rPr>
              <a:t> F. 2012. </a:t>
            </a:r>
            <a:r>
              <a:rPr lang="en-GB" sz="1100" i="1" dirty="0">
                <a:effectLst/>
              </a:rPr>
              <a:t>Citizens without Frontiers</a:t>
            </a:r>
            <a:r>
              <a:rPr lang="en-GB" sz="1100" dirty="0">
                <a:effectLst/>
              </a:rPr>
              <a:t>. New York, N.Y.: Continuum International.</a:t>
            </a:r>
          </a:p>
          <a:p>
            <a:pPr marL="361950" indent="-361950"/>
            <a:r>
              <a:rPr lang="en-GB" sz="1100" dirty="0" err="1">
                <a:effectLst/>
              </a:rPr>
              <a:t>Isin</a:t>
            </a:r>
            <a:r>
              <a:rPr lang="en-GB" sz="1100" dirty="0">
                <a:effectLst/>
              </a:rPr>
              <a:t>, </a:t>
            </a:r>
            <a:r>
              <a:rPr lang="en-GB" sz="1100" dirty="0" err="1">
                <a:effectLst/>
              </a:rPr>
              <a:t>Engin</a:t>
            </a:r>
            <a:r>
              <a:rPr lang="en-GB" sz="1100" dirty="0">
                <a:effectLst/>
              </a:rPr>
              <a:t> F. 2019. “Doing Rights with Things: The Art of Becoming Citizens.” In </a:t>
            </a:r>
            <a:r>
              <a:rPr lang="en-GB" sz="1100" i="1" dirty="0">
                <a:effectLst/>
              </a:rPr>
              <a:t>Performing Citizenship: Bodies, Agencies, Limitations</a:t>
            </a:r>
            <a:r>
              <a:rPr lang="en-GB" sz="1100" dirty="0">
                <a:effectLst/>
              </a:rPr>
              <a:t>, edited by Paula Hildebrandt, Kerstin Evert, </a:t>
            </a:r>
            <a:r>
              <a:rPr lang="en-GB" sz="1100" dirty="0" err="1">
                <a:effectLst/>
              </a:rPr>
              <a:t>Sibylle</a:t>
            </a:r>
            <a:r>
              <a:rPr lang="en-GB" sz="1100" dirty="0">
                <a:effectLst/>
              </a:rPr>
              <a:t> Peters, </a:t>
            </a:r>
            <a:r>
              <a:rPr lang="en-GB" sz="1100" dirty="0" err="1">
                <a:effectLst/>
              </a:rPr>
              <a:t>Mirjam</a:t>
            </a:r>
            <a:r>
              <a:rPr lang="en-GB" sz="1100" dirty="0">
                <a:effectLst/>
              </a:rPr>
              <a:t> Schaub, Kathrin </a:t>
            </a:r>
            <a:r>
              <a:rPr lang="en-GB" sz="1100" dirty="0" err="1">
                <a:effectLst/>
              </a:rPr>
              <a:t>Wildner</a:t>
            </a:r>
            <a:r>
              <a:rPr lang="en-GB" sz="1100" dirty="0">
                <a:effectLst/>
              </a:rPr>
              <a:t>, and </a:t>
            </a:r>
            <a:r>
              <a:rPr lang="en-GB" sz="1100" dirty="0" err="1">
                <a:effectLst/>
              </a:rPr>
              <a:t>Gesa</a:t>
            </a:r>
            <a:r>
              <a:rPr lang="en-GB" sz="1100" dirty="0">
                <a:effectLst/>
              </a:rPr>
              <a:t> </a:t>
            </a:r>
            <a:r>
              <a:rPr lang="en-GB" sz="1100" dirty="0" err="1">
                <a:effectLst/>
              </a:rPr>
              <a:t>Ziemer</a:t>
            </a:r>
            <a:r>
              <a:rPr lang="en-GB" sz="1100" dirty="0">
                <a:effectLst/>
              </a:rPr>
              <a:t>, 45–56. Cham: Springer International Publishing. doi:</a:t>
            </a:r>
            <a:r>
              <a:rPr lang="en-GB" sz="1100" dirty="0">
                <a:effectLst/>
                <a:hlinkClick r:id="rId5"/>
              </a:rPr>
              <a:t>10.1007/978-3-319-97502-3_4</a:t>
            </a:r>
            <a:r>
              <a:rPr lang="en-GB" sz="1100" dirty="0">
                <a:effectLst/>
              </a:rPr>
              <a:t>.</a:t>
            </a:r>
          </a:p>
          <a:p>
            <a:pPr marL="361950" indent="-361950"/>
            <a:r>
              <a:rPr lang="en-GB" sz="1100" dirty="0" err="1">
                <a:effectLst/>
              </a:rPr>
              <a:t>Isin</a:t>
            </a:r>
            <a:r>
              <a:rPr lang="en-GB" sz="1100" dirty="0">
                <a:effectLst/>
              </a:rPr>
              <a:t>, </a:t>
            </a:r>
            <a:r>
              <a:rPr lang="en-GB" sz="1100" dirty="0" err="1">
                <a:effectLst/>
              </a:rPr>
              <a:t>Engin</a:t>
            </a:r>
            <a:r>
              <a:rPr lang="en-GB" sz="1100" dirty="0">
                <a:effectLst/>
              </a:rPr>
              <a:t> F., and Greg Marc Nielsen. 2008. </a:t>
            </a:r>
            <a:r>
              <a:rPr lang="en-GB" sz="1100" i="1" dirty="0">
                <a:effectLst/>
              </a:rPr>
              <a:t>Acts of Citizenship</a:t>
            </a:r>
            <a:r>
              <a:rPr lang="en-GB" sz="1100" dirty="0">
                <a:effectLst/>
              </a:rPr>
              <a:t>. London: Zed.</a:t>
            </a:r>
          </a:p>
          <a:p>
            <a:pPr marL="361950" indent="-361950"/>
            <a:r>
              <a:rPr lang="en-GB" sz="1100" dirty="0" err="1">
                <a:effectLst/>
              </a:rPr>
              <a:t>Isin</a:t>
            </a:r>
            <a:r>
              <a:rPr lang="en-GB" sz="1100" dirty="0">
                <a:effectLst/>
              </a:rPr>
              <a:t>, </a:t>
            </a:r>
            <a:r>
              <a:rPr lang="en-GB" sz="1100" dirty="0" err="1">
                <a:effectLst/>
              </a:rPr>
              <a:t>Engin</a:t>
            </a:r>
            <a:r>
              <a:rPr lang="en-GB" sz="1100" dirty="0">
                <a:effectLst/>
              </a:rPr>
              <a:t> F., and Bryan S. Turner. 2002. “Citizenship Studies: An Introduction.” In </a:t>
            </a:r>
            <a:r>
              <a:rPr lang="en-GB" sz="1100" i="1" dirty="0">
                <a:effectLst/>
              </a:rPr>
              <a:t>Handbook of Citizenship Studies</a:t>
            </a:r>
            <a:r>
              <a:rPr lang="en-GB" sz="1100" dirty="0">
                <a:effectLst/>
              </a:rPr>
              <a:t>, edited by </a:t>
            </a:r>
            <a:r>
              <a:rPr lang="en-GB" sz="1100" dirty="0" err="1">
                <a:effectLst/>
              </a:rPr>
              <a:t>Engin</a:t>
            </a:r>
            <a:r>
              <a:rPr lang="en-GB" sz="1100" dirty="0">
                <a:effectLst/>
              </a:rPr>
              <a:t> F. </a:t>
            </a:r>
            <a:r>
              <a:rPr lang="en-GB" sz="1100" dirty="0" err="1">
                <a:effectLst/>
              </a:rPr>
              <a:t>Isin</a:t>
            </a:r>
            <a:r>
              <a:rPr lang="en-GB" sz="1100" dirty="0">
                <a:effectLst/>
              </a:rPr>
              <a:t> and Bryan S. Turner, 1–10. London: Sage.</a:t>
            </a:r>
          </a:p>
          <a:p>
            <a:pPr marL="361950" indent="-361950"/>
            <a:r>
              <a:rPr lang="en-GB" sz="1100" dirty="0" err="1">
                <a:effectLst/>
              </a:rPr>
              <a:t>Joppke</a:t>
            </a:r>
            <a:r>
              <a:rPr lang="en-GB" sz="1100" dirty="0">
                <a:effectLst/>
              </a:rPr>
              <a:t>, Christian. 2007. “Beyond National Models: Civic Integration Policies for Immigrants in Western Europe.” </a:t>
            </a:r>
            <a:r>
              <a:rPr lang="en-GB" sz="1100" i="1" dirty="0">
                <a:effectLst/>
              </a:rPr>
              <a:t>West European Politics</a:t>
            </a:r>
            <a:r>
              <a:rPr lang="en-GB" sz="1100" dirty="0">
                <a:effectLst/>
              </a:rPr>
              <a:t> 30 (1): 1–22. doi:</a:t>
            </a:r>
            <a:r>
              <a:rPr lang="en-GB" sz="1100" dirty="0">
                <a:effectLst/>
                <a:hlinkClick r:id="rId6"/>
              </a:rPr>
              <a:t>10.1080/01402380601019613</a:t>
            </a:r>
            <a:r>
              <a:rPr lang="en-GB" sz="1100" dirty="0">
                <a:effectLst/>
              </a:rPr>
              <a:t>.</a:t>
            </a:r>
          </a:p>
          <a:p>
            <a:pPr marL="361950" indent="-361950"/>
            <a:r>
              <a:rPr lang="en-GB" sz="1100" dirty="0" err="1">
                <a:effectLst/>
              </a:rPr>
              <a:t>Joppke</a:t>
            </a:r>
            <a:r>
              <a:rPr lang="en-GB" sz="1100" dirty="0">
                <a:effectLst/>
              </a:rPr>
              <a:t>, Christian. 2017. “Civic Integration in Western Europe: Three Debates.” </a:t>
            </a:r>
            <a:r>
              <a:rPr lang="en-GB" sz="1100" i="1" dirty="0">
                <a:effectLst/>
              </a:rPr>
              <a:t>West European Politics</a:t>
            </a:r>
            <a:r>
              <a:rPr lang="en-GB" sz="1100" dirty="0">
                <a:effectLst/>
              </a:rPr>
              <a:t> 40 (6): 1153–1176. doi:</a:t>
            </a:r>
            <a:r>
              <a:rPr lang="en-GB" sz="1100" dirty="0">
                <a:effectLst/>
                <a:hlinkClick r:id="rId7"/>
              </a:rPr>
              <a:t>10.1080/01402382.2017.1303252</a:t>
            </a:r>
            <a:r>
              <a:rPr lang="en-GB" sz="1100" dirty="0">
                <a:effectLst/>
              </a:rPr>
              <a:t>.</a:t>
            </a:r>
          </a:p>
          <a:p>
            <a:pPr marL="361950" indent="-361950"/>
            <a:r>
              <a:rPr lang="en-GB" sz="1100" dirty="0">
                <a:effectLst/>
              </a:rPr>
              <a:t>Moreh, Chris, Derek McGhee, and Athina Vlachantoni. 2020. “The Return of Citizenship? An Empirical Assessment of Legal Integration in Times of Radical Sociolegal Transformation.” </a:t>
            </a:r>
            <a:r>
              <a:rPr lang="en-GB" sz="1100" i="1" dirty="0">
                <a:effectLst/>
              </a:rPr>
              <a:t>International Migration Review</a:t>
            </a:r>
            <a:r>
              <a:rPr lang="en-GB" sz="1100" dirty="0">
                <a:effectLst/>
              </a:rPr>
              <a:t> 54 (1). SAGE Publications Inc: 147–176. doi:</a:t>
            </a:r>
            <a:r>
              <a:rPr lang="en-GB" sz="1100" dirty="0">
                <a:effectLst/>
                <a:hlinkClick r:id="rId8"/>
              </a:rPr>
              <a:t>10.1177/0197918318809924</a:t>
            </a:r>
            <a:r>
              <a:rPr lang="en-GB" sz="1100" dirty="0">
                <a:effectLst/>
              </a:rPr>
              <a:t>.</a:t>
            </a:r>
          </a:p>
          <a:p>
            <a:pPr marL="361950" indent="-361950"/>
            <a:r>
              <a:rPr lang="en-GB" sz="1100" dirty="0">
                <a:effectLst/>
              </a:rPr>
              <a:t>Preiss, Carlotta. 2022. “Digital Migration Infrastructures.” Ina </a:t>
            </a:r>
            <a:r>
              <a:rPr lang="en-GB" sz="1100" i="1" dirty="0">
                <a:effectLst/>
              </a:rPr>
              <a:t>Introduction to Migration Studies: An Interactive Guide to the Literatures on Migration and Diversity</a:t>
            </a:r>
            <a:r>
              <a:rPr lang="en-GB" sz="1100" dirty="0">
                <a:effectLst/>
              </a:rPr>
              <a:t>, edited by Peter Scholten, 99–110. IMISCOE Research Series. Cham: Springer International Publishing. doi:</a:t>
            </a:r>
            <a:r>
              <a:rPr lang="en-GB" sz="1100" dirty="0">
                <a:effectLst/>
                <a:hlinkClick r:id="rId9"/>
              </a:rPr>
              <a:t>10.1007/978-3-030-92377-8</a:t>
            </a:r>
            <a:r>
              <a:rPr lang="en-GB" sz="1100" dirty="0">
                <a:effectLst/>
              </a:rPr>
              <a:t>.</a:t>
            </a:r>
          </a:p>
          <a:p>
            <a:pPr marL="361950" indent="-361950"/>
            <a:r>
              <a:rPr lang="en-GB" sz="1100" dirty="0">
                <a:effectLst/>
              </a:rPr>
              <a:t>Solano, Giacomo, and Thomas Huddleston. 2020. “MIPEX Migrant Integration Policy Index.” </a:t>
            </a:r>
            <a:r>
              <a:rPr lang="en-GB" sz="1100" dirty="0">
                <a:effectLst/>
                <a:hlinkClick r:id="rId10"/>
              </a:rPr>
              <a:t>https://www.mipex.eu/</a:t>
            </a:r>
            <a:r>
              <a:rPr lang="en-GB" sz="1100" dirty="0">
                <a:effectLst/>
              </a:rPr>
              <a:t>.</a:t>
            </a:r>
          </a:p>
          <a:p>
            <a:pPr marL="361950" indent="-361950"/>
            <a:r>
              <a:rPr lang="en-GB" sz="1100" dirty="0">
                <a:effectLst/>
              </a:rPr>
              <a:t>Turner, Bryan. 1992. “Outline of a Theory of Citizenship.” In </a:t>
            </a:r>
            <a:r>
              <a:rPr lang="en-GB" sz="1100" i="1" dirty="0">
                <a:effectLst/>
              </a:rPr>
              <a:t>Dimensions of Radical Democracy : Pluralism, Citizenship, Community</a:t>
            </a:r>
            <a:r>
              <a:rPr lang="en-GB" sz="1100" dirty="0">
                <a:effectLst/>
              </a:rPr>
              <a:t>, edited by Chantal </a:t>
            </a:r>
            <a:r>
              <a:rPr lang="en-GB" sz="1100" dirty="0" err="1">
                <a:effectLst/>
              </a:rPr>
              <a:t>Mouffe</a:t>
            </a:r>
            <a:r>
              <a:rPr lang="en-GB" sz="1100" dirty="0">
                <a:effectLst/>
              </a:rPr>
              <a:t>, 33–62. London: Verso.</a:t>
            </a:r>
          </a:p>
          <a:p>
            <a:pPr marL="361950" indent="-361950"/>
            <a:r>
              <a:rPr lang="en-GB" sz="1100" dirty="0">
                <a:effectLst/>
              </a:rPr>
              <a:t>Turner, Bryan S. 1997. “Citizenship Studies: A General Theory.” </a:t>
            </a:r>
            <a:r>
              <a:rPr lang="en-GB" sz="1100" i="1" dirty="0">
                <a:effectLst/>
              </a:rPr>
              <a:t>Citizenship Studies</a:t>
            </a:r>
            <a:r>
              <a:rPr lang="en-GB" sz="1100" dirty="0">
                <a:effectLst/>
              </a:rPr>
              <a:t> 1 (1): 5–18. doi:</a:t>
            </a:r>
            <a:r>
              <a:rPr lang="en-GB" sz="1100" dirty="0">
                <a:effectLst/>
                <a:hlinkClick r:id="rId11"/>
              </a:rPr>
              <a:t>10.1080/13621029708420644</a:t>
            </a:r>
            <a:r>
              <a:rPr lang="en-GB" sz="1100" dirty="0">
                <a:effectLst/>
              </a:rPr>
              <a:t>.</a:t>
            </a:r>
          </a:p>
          <a:p>
            <a:pPr marL="361950" indent="-361950"/>
            <a:r>
              <a:rPr lang="en-GB" sz="1100" dirty="0" err="1">
                <a:effectLst/>
              </a:rPr>
              <a:t>Urry</a:t>
            </a:r>
            <a:r>
              <a:rPr lang="en-GB" sz="1100" dirty="0">
                <a:effectLst/>
              </a:rPr>
              <a:t>, John. 2000. </a:t>
            </a:r>
            <a:r>
              <a:rPr lang="en-GB" sz="1100" i="1" dirty="0">
                <a:effectLst/>
              </a:rPr>
              <a:t>Sociology beyond Societies: Mobilities for the Twenty-First Century</a:t>
            </a:r>
            <a:r>
              <a:rPr lang="en-GB" sz="1100" dirty="0">
                <a:effectLst/>
              </a:rPr>
              <a:t>. London-New York: Routledge.</a:t>
            </a:r>
          </a:p>
          <a:p>
            <a:pPr marL="361950" indent="-361950"/>
            <a:r>
              <a:rPr lang="en-GB" sz="1100" dirty="0" err="1">
                <a:effectLst/>
              </a:rPr>
              <a:t>Urry</a:t>
            </a:r>
            <a:r>
              <a:rPr lang="en-GB" sz="1100" dirty="0">
                <a:effectLst/>
              </a:rPr>
              <a:t>, John. 2007. </a:t>
            </a:r>
            <a:r>
              <a:rPr lang="en-GB" sz="1100" i="1" dirty="0">
                <a:effectLst/>
              </a:rPr>
              <a:t>Mobilities</a:t>
            </a:r>
            <a:r>
              <a:rPr lang="en-GB" sz="1100" dirty="0">
                <a:effectLst/>
              </a:rPr>
              <a:t>. Cambridge: Polity.</a:t>
            </a:r>
          </a:p>
          <a:p>
            <a:pPr marL="361950" indent="-361950"/>
            <a:r>
              <a:rPr lang="en-GB" sz="1100" dirty="0" err="1">
                <a:effectLst/>
              </a:rPr>
              <a:t>Vink</a:t>
            </a:r>
            <a:r>
              <a:rPr lang="en-GB" sz="1100" dirty="0">
                <a:effectLst/>
              </a:rPr>
              <a:t>, Maarten, Gerard-Rene De Groot, and Ngo Chun Luk. 2020. “MACIMIDE Global Expatriate Dual Citizenship Dataset, v5.0.” Harvard Dataverse. doi:</a:t>
            </a:r>
            <a:r>
              <a:rPr lang="en-GB" sz="1100" dirty="0">
                <a:effectLst/>
                <a:hlinkClick r:id="rId12"/>
              </a:rPr>
              <a:t>10.7910/DVN/TTMZ08</a:t>
            </a:r>
            <a:r>
              <a:rPr lang="en-GB" sz="1100" dirty="0">
                <a:effectLst/>
              </a:rPr>
              <a:t>.</a:t>
            </a:r>
          </a:p>
          <a:p>
            <a:pPr marL="361950" indent="-361950"/>
            <a:r>
              <a:rPr lang="en-GB" sz="1100" dirty="0" err="1">
                <a:effectLst/>
              </a:rPr>
              <a:t>Vink</a:t>
            </a:r>
            <a:r>
              <a:rPr lang="en-GB" sz="1100" dirty="0">
                <a:effectLst/>
              </a:rPr>
              <a:t>, Maarten Peter, Luuk Van Der </a:t>
            </a:r>
            <a:r>
              <a:rPr lang="en-GB" sz="1100" dirty="0" err="1">
                <a:effectLst/>
              </a:rPr>
              <a:t>Baaren</a:t>
            </a:r>
            <a:r>
              <a:rPr lang="en-GB" sz="1100" dirty="0">
                <a:effectLst/>
              </a:rPr>
              <a:t>, Rainer </a:t>
            </a:r>
            <a:r>
              <a:rPr lang="en-GB" sz="1100" dirty="0" err="1">
                <a:effectLst/>
              </a:rPr>
              <a:t>Bauböck</a:t>
            </a:r>
            <a:r>
              <a:rPr lang="en-GB" sz="1100" dirty="0">
                <a:effectLst/>
              </a:rPr>
              <a:t>, Jelena </a:t>
            </a:r>
            <a:r>
              <a:rPr lang="en-GB" sz="1100" dirty="0" err="1">
                <a:effectLst/>
              </a:rPr>
              <a:t>Dzankic</a:t>
            </a:r>
            <a:r>
              <a:rPr lang="en-GB" sz="1100" dirty="0">
                <a:effectLst/>
              </a:rPr>
              <a:t>, Iseult </a:t>
            </a:r>
            <a:r>
              <a:rPr lang="en-GB" sz="1100" dirty="0" err="1">
                <a:effectLst/>
              </a:rPr>
              <a:t>Honohan</a:t>
            </a:r>
            <a:r>
              <a:rPr lang="en-GB" sz="1100" dirty="0">
                <a:effectLst/>
              </a:rPr>
              <a:t>, and Bronwen </a:t>
            </a:r>
            <a:r>
              <a:rPr lang="en-GB" sz="1100" dirty="0" err="1">
                <a:effectLst/>
              </a:rPr>
              <a:t>Manby</a:t>
            </a:r>
            <a:r>
              <a:rPr lang="en-GB" sz="1100" dirty="0">
                <a:effectLst/>
              </a:rPr>
              <a:t>. 2023. “GLOBALCIT Citizenship Law Dataset, v2.0.” European University Institute. </a:t>
            </a:r>
            <a:r>
              <a:rPr lang="en-GB" sz="1100" dirty="0">
                <a:effectLst/>
                <a:hlinkClick r:id="rId13"/>
              </a:rPr>
              <a:t>https://cadmus.eui.eu/handle/1814/73190</a:t>
            </a:r>
            <a:r>
              <a:rPr lang="en-GB" sz="1100" dirty="0">
                <a:effectLst/>
              </a:rPr>
              <a:t>.</a:t>
            </a:r>
          </a:p>
          <a:p>
            <a:pPr marL="361950" indent="-361950"/>
            <a:r>
              <a:rPr lang="en-GB" sz="1100" dirty="0" err="1">
                <a:effectLst/>
              </a:rPr>
              <a:t>Vink</a:t>
            </a:r>
            <a:r>
              <a:rPr lang="en-GB" sz="1100" dirty="0">
                <a:effectLst/>
              </a:rPr>
              <a:t>, Maarten, Arjan H </a:t>
            </a:r>
            <a:r>
              <a:rPr lang="en-GB" sz="1100" dirty="0" err="1">
                <a:effectLst/>
              </a:rPr>
              <a:t>Schakel</a:t>
            </a:r>
            <a:r>
              <a:rPr lang="en-GB" sz="1100" dirty="0">
                <a:effectLst/>
              </a:rPr>
              <a:t>, David Reichel, Ngo Chun Luk, and Gerard-René de Groot. 2019. “The International Diffusion of Expatriate Dual Citizenship.” </a:t>
            </a:r>
            <a:r>
              <a:rPr lang="en-GB" sz="1100" i="1" dirty="0">
                <a:effectLst/>
              </a:rPr>
              <a:t>Migration Studies</a:t>
            </a:r>
            <a:r>
              <a:rPr lang="en-GB" sz="1100" dirty="0">
                <a:effectLst/>
              </a:rPr>
              <a:t> 7 (3): 362–383. doi:</a:t>
            </a:r>
            <a:r>
              <a:rPr lang="en-GB" sz="1100" dirty="0">
                <a:effectLst/>
                <a:hlinkClick r:id="rId14"/>
              </a:rPr>
              <a:t>10.1093/migration/mnz011</a:t>
            </a:r>
            <a:r>
              <a:rPr lang="en-GB" sz="1100" dirty="0">
                <a:effectLst/>
              </a:rPr>
              <a:t>.</a:t>
            </a:r>
          </a:p>
        </p:txBody>
      </p:sp>
    </p:spTree>
    <p:extLst>
      <p:ext uri="{BB962C8B-B14F-4D97-AF65-F5344CB8AC3E}">
        <p14:creationId xmlns:p14="http://schemas.microsoft.com/office/powerpoint/2010/main" val="472146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3C28D3-2FCA-0A68-CBB3-D646D49574B1}"/>
              </a:ext>
            </a:extLst>
          </p:cNvPr>
          <p:cNvSpPr>
            <a:spLocks noGrp="1"/>
          </p:cNvSpPr>
          <p:nvPr>
            <p:ph type="title"/>
          </p:nvPr>
        </p:nvSpPr>
        <p:spPr>
          <a:xfrm>
            <a:off x="896532" y="286604"/>
            <a:ext cx="10398935" cy="911576"/>
          </a:xfrm>
        </p:spPr>
        <p:txBody>
          <a:bodyPr/>
          <a:lstStyle/>
          <a:p>
            <a:pPr algn="ctr"/>
            <a:r>
              <a:rPr lang="en-GB" dirty="0"/>
              <a:t>References</a:t>
            </a:r>
          </a:p>
        </p:txBody>
      </p:sp>
      <p:sp>
        <p:nvSpPr>
          <p:cNvPr id="2" name="Date Placeholder 1">
            <a:extLst>
              <a:ext uri="{FF2B5EF4-FFF2-40B4-BE49-F238E27FC236}">
                <a16:creationId xmlns:a16="http://schemas.microsoft.com/office/drawing/2014/main" id="{E314D8D4-3616-F97C-2933-B10DDF7AAA4D}"/>
              </a:ext>
            </a:extLst>
          </p:cNvPr>
          <p:cNvSpPr>
            <a:spLocks noGrp="1"/>
          </p:cNvSpPr>
          <p:nvPr>
            <p:ph type="dt" sz="half" idx="10"/>
          </p:nvPr>
        </p:nvSpPr>
        <p:spPr/>
        <p:txBody>
          <a:bodyPr/>
          <a:lstStyle/>
          <a:p>
            <a:fld id="{8F703DAD-46EA-4F01-BE3C-CDE387893036}" type="datetime1">
              <a:rPr lang="en-GB" smtClean="0"/>
              <a:t>22/07/2024</a:t>
            </a:fld>
            <a:endParaRPr lang="en-GB"/>
          </a:p>
        </p:txBody>
      </p:sp>
      <p:sp>
        <p:nvSpPr>
          <p:cNvPr id="3" name="Footer Placeholder 2">
            <a:extLst>
              <a:ext uri="{FF2B5EF4-FFF2-40B4-BE49-F238E27FC236}">
                <a16:creationId xmlns:a16="http://schemas.microsoft.com/office/drawing/2014/main" id="{FBAACCA2-91A6-7A6E-B9B7-5BAAFDA12DD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8E6CD2B0-D4F6-A46E-674A-5C4A121AD7CD}"/>
              </a:ext>
            </a:extLst>
          </p:cNvPr>
          <p:cNvSpPr>
            <a:spLocks noGrp="1"/>
          </p:cNvSpPr>
          <p:nvPr>
            <p:ph type="sldNum" sz="quarter" idx="12"/>
          </p:nvPr>
        </p:nvSpPr>
        <p:spPr/>
        <p:txBody>
          <a:bodyPr/>
          <a:lstStyle/>
          <a:p>
            <a:fld id="{9FAA51BB-2FC0-4DB8-B50E-F52D50E733B6}" type="slidenum">
              <a:rPr lang="en-GB" smtClean="0"/>
              <a:t>35</a:t>
            </a:fld>
            <a:endParaRPr lang="en-GB"/>
          </a:p>
        </p:txBody>
      </p:sp>
      <p:sp>
        <p:nvSpPr>
          <p:cNvPr id="7" name="TextBox 6">
            <a:extLst>
              <a:ext uri="{FF2B5EF4-FFF2-40B4-BE49-F238E27FC236}">
                <a16:creationId xmlns:a16="http://schemas.microsoft.com/office/drawing/2014/main" id="{ED61ED77-8162-28C5-EA68-6A5845CA0A41}"/>
              </a:ext>
            </a:extLst>
          </p:cNvPr>
          <p:cNvSpPr txBox="1"/>
          <p:nvPr/>
        </p:nvSpPr>
        <p:spPr>
          <a:xfrm>
            <a:off x="1003003" y="1198180"/>
            <a:ext cx="10185991" cy="1446550"/>
          </a:xfrm>
          <a:prstGeom prst="rect">
            <a:avLst/>
          </a:prstGeom>
          <a:noFill/>
        </p:spPr>
        <p:txBody>
          <a:bodyPr wrap="square">
            <a:spAutoFit/>
          </a:bodyPr>
          <a:lstStyle/>
          <a:p>
            <a:pPr marL="361950" indent="-361950"/>
            <a:r>
              <a:rPr lang="en-GB" sz="1100" dirty="0">
                <a:effectLst/>
              </a:rPr>
              <a:t>Wallace, Rebecca, Erin Tolley, and Madison </a:t>
            </a:r>
            <a:r>
              <a:rPr lang="en-GB" sz="1100" dirty="0" err="1">
                <a:effectLst/>
              </a:rPr>
              <a:t>Vonk</a:t>
            </a:r>
            <a:r>
              <a:rPr lang="en-GB" sz="1100" dirty="0">
                <a:effectLst/>
              </a:rPr>
              <a:t>. 2021. </a:t>
            </a:r>
            <a:r>
              <a:rPr lang="en-GB" sz="1100" i="1" dirty="0">
                <a:effectLst/>
              </a:rPr>
              <a:t>Multiculturalism Policy Index: Immigrant Minority Policies</a:t>
            </a:r>
            <a:r>
              <a:rPr lang="en-GB" sz="1100" dirty="0">
                <a:effectLst/>
              </a:rPr>
              <a:t>. Third Edition. Kingston (ON), Canada: School of Policy Studies, Queen’s University at Kingston.</a:t>
            </a:r>
          </a:p>
          <a:p>
            <a:pPr marL="361950" indent="-361950"/>
            <a:r>
              <a:rPr lang="en-GB" sz="1100" dirty="0">
                <a:effectLst/>
              </a:rPr>
              <a:t>Westlake, Daniel. 2021. </a:t>
            </a:r>
            <a:r>
              <a:rPr lang="en-GB" sz="1100" i="1" dirty="0">
                <a:effectLst/>
              </a:rPr>
              <a:t>Annual Data for the Multiculturalism Policy Index for Immigrant Minorities, 1960-2020</a:t>
            </a:r>
            <a:r>
              <a:rPr lang="en-GB" sz="1100" dirty="0">
                <a:effectLst/>
              </a:rPr>
              <a:t>. Kingston (ON), Canada: School of Policy Studies, Queen’s University at Kingston.</a:t>
            </a:r>
          </a:p>
          <a:p>
            <a:pPr marL="361950" indent="-361950"/>
            <a:r>
              <a:rPr lang="en-GB" sz="1100" dirty="0" err="1">
                <a:effectLst/>
              </a:rPr>
              <a:t>Wimmer</a:t>
            </a:r>
            <a:r>
              <a:rPr lang="en-GB" sz="1100" dirty="0">
                <a:effectLst/>
              </a:rPr>
              <a:t>, Andreas, and Nina Glick Schiller. 2002. “Methodological Nationalism and beyond: Nation–State Building, Migration and the Social Sciences.” </a:t>
            </a:r>
            <a:r>
              <a:rPr lang="en-GB" sz="1100" i="1" dirty="0">
                <a:effectLst/>
              </a:rPr>
              <a:t>Global Networks</a:t>
            </a:r>
            <a:r>
              <a:rPr lang="en-GB" sz="1100" dirty="0">
                <a:effectLst/>
              </a:rPr>
              <a:t> 2 (4): 301–334. doi:</a:t>
            </a:r>
            <a:r>
              <a:rPr lang="en-GB" sz="1100" dirty="0">
                <a:effectLst/>
                <a:hlinkClick r:id="rId3"/>
              </a:rPr>
              <a:t>10.1111/1471-0374.00043</a:t>
            </a:r>
            <a:r>
              <a:rPr lang="en-GB" sz="1100" dirty="0">
                <a:effectLst/>
              </a:rPr>
              <a:t>.</a:t>
            </a:r>
          </a:p>
          <a:p>
            <a:pPr marL="361950" indent="-361950"/>
            <a:r>
              <a:rPr lang="en-GB" sz="1100" dirty="0">
                <a:effectLst/>
              </a:rPr>
              <a:t>Yang, Philip Q. 1994. “Explaining Immigrant Naturalization.” </a:t>
            </a:r>
            <a:r>
              <a:rPr lang="en-GB" sz="1100" i="1" dirty="0">
                <a:effectLst/>
              </a:rPr>
              <a:t>International Migration Review</a:t>
            </a:r>
            <a:r>
              <a:rPr lang="en-GB" sz="1100" dirty="0">
                <a:effectLst/>
              </a:rPr>
              <a:t> 28 (3). SAGE </a:t>
            </a:r>
            <a:r>
              <a:rPr lang="en-GB" sz="1100" dirty="0" err="1">
                <a:effectLst/>
              </a:rPr>
              <a:t>PublicationsSage</a:t>
            </a:r>
            <a:r>
              <a:rPr lang="en-GB" sz="1100" dirty="0">
                <a:effectLst/>
              </a:rPr>
              <a:t> CA: Los Angeles, CA: 449–477. doi:</a:t>
            </a:r>
            <a:r>
              <a:rPr lang="en-GB" sz="1100" dirty="0">
                <a:effectLst/>
                <a:hlinkClick r:id="rId4"/>
              </a:rPr>
              <a:t>10.1177/019791839402800302</a:t>
            </a:r>
            <a:r>
              <a:rPr lang="en-GB" sz="1100" dirty="0">
                <a:effectLst/>
              </a:rPr>
              <a:t>.</a:t>
            </a:r>
          </a:p>
        </p:txBody>
      </p:sp>
    </p:spTree>
    <p:extLst>
      <p:ext uri="{BB962C8B-B14F-4D97-AF65-F5344CB8AC3E}">
        <p14:creationId xmlns:p14="http://schemas.microsoft.com/office/powerpoint/2010/main" val="160969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18D1B-92F7-5A5C-8BB9-4C38A7108208}"/>
              </a:ext>
            </a:extLst>
          </p:cNvPr>
          <p:cNvSpPr>
            <a:spLocks noGrp="1"/>
          </p:cNvSpPr>
          <p:nvPr>
            <p:ph type="title"/>
          </p:nvPr>
        </p:nvSpPr>
        <p:spPr/>
        <p:txBody>
          <a:bodyPr/>
          <a:lstStyle/>
          <a:p>
            <a:r>
              <a:rPr lang="en-GB" dirty="0"/>
              <a:t>Outline</a:t>
            </a:r>
          </a:p>
        </p:txBody>
      </p:sp>
      <p:sp>
        <p:nvSpPr>
          <p:cNvPr id="4" name="Date Placeholder 3">
            <a:extLst>
              <a:ext uri="{FF2B5EF4-FFF2-40B4-BE49-F238E27FC236}">
                <a16:creationId xmlns:a16="http://schemas.microsoft.com/office/drawing/2014/main" id="{D77F5922-6DF2-CDF5-DF89-7F62A6244BA6}"/>
              </a:ext>
            </a:extLst>
          </p:cNvPr>
          <p:cNvSpPr>
            <a:spLocks noGrp="1"/>
          </p:cNvSpPr>
          <p:nvPr>
            <p:ph type="dt" sz="half" idx="10"/>
          </p:nvPr>
        </p:nvSpPr>
        <p:spPr/>
        <p:txBody>
          <a:bodyPr/>
          <a:lstStyle/>
          <a:p>
            <a:fld id="{03BEFB93-48AD-47D1-B454-A70477707B5C}" type="datetime1">
              <a:rPr lang="en-GB" smtClean="0"/>
              <a:t>22/07/2024</a:t>
            </a:fld>
            <a:endParaRPr lang="en-GB" dirty="0"/>
          </a:p>
        </p:txBody>
      </p:sp>
      <p:sp>
        <p:nvSpPr>
          <p:cNvPr id="5" name="Footer Placeholder 4">
            <a:extLst>
              <a:ext uri="{FF2B5EF4-FFF2-40B4-BE49-F238E27FC236}">
                <a16:creationId xmlns:a16="http://schemas.microsoft.com/office/drawing/2014/main" id="{29EC5682-CE93-7779-6364-E98817F1CF40}"/>
              </a:ext>
            </a:extLst>
          </p:cNvPr>
          <p:cNvSpPr>
            <a:spLocks noGrp="1"/>
          </p:cNvSpPr>
          <p:nvPr>
            <p:ph type="ftr" sz="quarter" idx="11"/>
          </p:nvPr>
        </p:nvSpPr>
        <p:spPr/>
        <p:txBody>
          <a:bodyPr/>
          <a:lstStyle/>
          <a:p>
            <a:r>
              <a:rPr lang="en-GB"/>
              <a:t>Mobility citizenship in the UK</a:t>
            </a:r>
            <a:endParaRPr lang="en-GB" dirty="0"/>
          </a:p>
        </p:txBody>
      </p:sp>
      <p:sp>
        <p:nvSpPr>
          <p:cNvPr id="6" name="Slide Number Placeholder 5">
            <a:extLst>
              <a:ext uri="{FF2B5EF4-FFF2-40B4-BE49-F238E27FC236}">
                <a16:creationId xmlns:a16="http://schemas.microsoft.com/office/drawing/2014/main" id="{AD7387D3-E3CA-241F-79D1-6D9BB78888F2}"/>
              </a:ext>
            </a:extLst>
          </p:cNvPr>
          <p:cNvSpPr>
            <a:spLocks noGrp="1"/>
          </p:cNvSpPr>
          <p:nvPr>
            <p:ph type="sldNum" sz="quarter" idx="12"/>
          </p:nvPr>
        </p:nvSpPr>
        <p:spPr/>
        <p:txBody>
          <a:bodyPr/>
          <a:lstStyle/>
          <a:p>
            <a:fld id="{9FAA51BB-2FC0-4DB8-B50E-F52D50E733B6}" type="slidenum">
              <a:rPr lang="en-GB" smtClean="0"/>
              <a:pPr/>
              <a:t>4</a:t>
            </a:fld>
            <a:endParaRPr lang="en-GB" dirty="0"/>
          </a:p>
        </p:txBody>
      </p:sp>
    </p:spTree>
    <p:extLst>
      <p:ext uri="{BB962C8B-B14F-4D97-AF65-F5344CB8AC3E}">
        <p14:creationId xmlns:p14="http://schemas.microsoft.com/office/powerpoint/2010/main" val="3797750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nvGraphicFramePr>
        <p:xfrm>
          <a:off x="683491" y="73891"/>
          <a:ext cx="10631054" cy="6243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5AADD3FB-4B02-1C34-7AC9-47A3E5CF1A24}"/>
              </a:ext>
            </a:extLst>
          </p:cNvPr>
          <p:cNvSpPr>
            <a:spLocks noGrp="1"/>
          </p:cNvSpPr>
          <p:nvPr>
            <p:ph type="dt" sz="half" idx="10"/>
          </p:nvPr>
        </p:nvSpPr>
        <p:spPr/>
        <p:txBody>
          <a:bodyPr/>
          <a:lstStyle/>
          <a:p>
            <a:fld id="{CA825F13-7135-49D3-8D2D-917722955B89}" type="datetime1">
              <a:rPr lang="en-GB" smtClean="0"/>
              <a:t>22/07/2024</a:t>
            </a:fld>
            <a:endParaRPr lang="en-GB"/>
          </a:p>
        </p:txBody>
      </p:sp>
      <p:sp>
        <p:nvSpPr>
          <p:cNvPr id="3" name="Footer Placeholder 2">
            <a:extLst>
              <a:ext uri="{FF2B5EF4-FFF2-40B4-BE49-F238E27FC236}">
                <a16:creationId xmlns:a16="http://schemas.microsoft.com/office/drawing/2014/main" id="{B4158BA0-0473-F9CC-4746-B6799CF2938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04E5844B-9CB8-F84B-5E3D-ED220CA8FDA8}"/>
              </a:ext>
            </a:extLst>
          </p:cNvPr>
          <p:cNvSpPr>
            <a:spLocks noGrp="1"/>
          </p:cNvSpPr>
          <p:nvPr>
            <p:ph type="sldNum" sz="quarter" idx="12"/>
          </p:nvPr>
        </p:nvSpPr>
        <p:spPr/>
        <p:txBody>
          <a:bodyPr/>
          <a:lstStyle/>
          <a:p>
            <a:fld id="{9FAA51BB-2FC0-4DB8-B50E-F52D50E733B6}" type="slidenum">
              <a:rPr lang="en-GB" smtClean="0"/>
              <a:t>5</a:t>
            </a:fld>
            <a:endParaRPr lang="en-GB"/>
          </a:p>
        </p:txBody>
      </p:sp>
    </p:spTree>
    <p:extLst>
      <p:ext uri="{BB962C8B-B14F-4D97-AF65-F5344CB8AC3E}">
        <p14:creationId xmlns:p14="http://schemas.microsoft.com/office/powerpoint/2010/main" val="2540468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extLst>
              <p:ext uri="{D42A27DB-BD31-4B8C-83A1-F6EECF244321}">
                <p14:modId xmlns:p14="http://schemas.microsoft.com/office/powerpoint/2010/main" val="4121949018"/>
              </p:ext>
            </p:extLst>
          </p:nvPr>
        </p:nvGraphicFramePr>
        <p:xfrm>
          <a:off x="683490" y="1"/>
          <a:ext cx="11508509" cy="6317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C5C3D8DC-8ECA-E71F-9016-D2FCF0ACC3C9}"/>
              </a:ext>
            </a:extLst>
          </p:cNvPr>
          <p:cNvSpPr>
            <a:spLocks noGrp="1"/>
          </p:cNvSpPr>
          <p:nvPr>
            <p:ph type="dt" sz="half" idx="10"/>
          </p:nvPr>
        </p:nvSpPr>
        <p:spPr/>
        <p:txBody>
          <a:bodyPr/>
          <a:lstStyle/>
          <a:p>
            <a:fld id="{86769D34-E82B-427C-B1C3-960FE990E677}" type="datetime1">
              <a:rPr lang="en-GB" smtClean="0"/>
              <a:t>22/07/2024</a:t>
            </a:fld>
            <a:endParaRPr lang="en-GB"/>
          </a:p>
        </p:txBody>
      </p:sp>
      <p:sp>
        <p:nvSpPr>
          <p:cNvPr id="3" name="Footer Placeholder 2">
            <a:extLst>
              <a:ext uri="{FF2B5EF4-FFF2-40B4-BE49-F238E27FC236}">
                <a16:creationId xmlns:a16="http://schemas.microsoft.com/office/drawing/2014/main" id="{1773CA0D-0F54-0D2B-C4F6-29A6B11B870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BDC24F04-B62B-7818-D544-38B620D98CCF}"/>
              </a:ext>
            </a:extLst>
          </p:cNvPr>
          <p:cNvSpPr>
            <a:spLocks noGrp="1"/>
          </p:cNvSpPr>
          <p:nvPr>
            <p:ph type="sldNum" sz="quarter" idx="12"/>
          </p:nvPr>
        </p:nvSpPr>
        <p:spPr/>
        <p:txBody>
          <a:bodyPr/>
          <a:lstStyle/>
          <a:p>
            <a:fld id="{9FAA51BB-2FC0-4DB8-B50E-F52D50E733B6}" type="slidenum">
              <a:rPr lang="en-GB" smtClean="0"/>
              <a:t>6</a:t>
            </a:fld>
            <a:endParaRPr lang="en-GB"/>
          </a:p>
        </p:txBody>
      </p:sp>
      <p:pic>
        <p:nvPicPr>
          <p:cNvPr id="5" name="Picture 4">
            <a:extLst>
              <a:ext uri="{FF2B5EF4-FFF2-40B4-BE49-F238E27FC236}">
                <a16:creationId xmlns:a16="http://schemas.microsoft.com/office/drawing/2014/main" id="{997A239E-5831-C41E-E9A5-F86DC4FF45AC}"/>
              </a:ext>
            </a:extLst>
          </p:cNvPr>
          <p:cNvPicPr>
            <a:picLocks noChangeAspect="1"/>
          </p:cNvPicPr>
          <p:nvPr/>
        </p:nvPicPr>
        <p:blipFill rotWithShape="1">
          <a:blip r:embed="rId8"/>
          <a:srcRect t="285" b="1503"/>
          <a:stretch/>
        </p:blipFill>
        <p:spPr>
          <a:xfrm>
            <a:off x="2490668" y="3121937"/>
            <a:ext cx="1988141" cy="3100167"/>
          </a:xfrm>
          <a:prstGeom prst="rect">
            <a:avLst/>
          </a:prstGeom>
          <a:ln>
            <a:noFill/>
          </a:ln>
        </p:spPr>
      </p:pic>
      <p:pic>
        <p:nvPicPr>
          <p:cNvPr id="6" name="Picture 5">
            <a:extLst>
              <a:ext uri="{FF2B5EF4-FFF2-40B4-BE49-F238E27FC236}">
                <a16:creationId xmlns:a16="http://schemas.microsoft.com/office/drawing/2014/main" id="{E8F647D5-B011-7D54-62D9-7714292595B3}"/>
              </a:ext>
            </a:extLst>
          </p:cNvPr>
          <p:cNvPicPr>
            <a:picLocks/>
          </p:cNvPicPr>
          <p:nvPr/>
        </p:nvPicPr>
        <p:blipFill rotWithShape="1">
          <a:blip r:embed="rId9"/>
          <a:srcRect t="3209" b="6398"/>
          <a:stretch/>
        </p:blipFill>
        <p:spPr>
          <a:xfrm>
            <a:off x="173209" y="3121937"/>
            <a:ext cx="2327744" cy="1566000"/>
          </a:xfrm>
          <a:prstGeom prst="rect">
            <a:avLst/>
          </a:prstGeom>
        </p:spPr>
      </p:pic>
      <p:pic>
        <p:nvPicPr>
          <p:cNvPr id="7" name="Picture 6">
            <a:extLst>
              <a:ext uri="{FF2B5EF4-FFF2-40B4-BE49-F238E27FC236}">
                <a16:creationId xmlns:a16="http://schemas.microsoft.com/office/drawing/2014/main" id="{F7EA6F93-1418-A8D4-B670-9B47B592F21A}"/>
              </a:ext>
            </a:extLst>
          </p:cNvPr>
          <p:cNvPicPr>
            <a:picLocks/>
          </p:cNvPicPr>
          <p:nvPr/>
        </p:nvPicPr>
        <p:blipFill>
          <a:blip r:embed="rId10"/>
          <a:stretch>
            <a:fillRect/>
          </a:stretch>
        </p:blipFill>
        <p:spPr>
          <a:xfrm>
            <a:off x="4461662" y="3126104"/>
            <a:ext cx="2213558" cy="1548000"/>
          </a:xfrm>
          <a:prstGeom prst="rect">
            <a:avLst/>
          </a:prstGeom>
        </p:spPr>
      </p:pic>
      <p:pic>
        <p:nvPicPr>
          <p:cNvPr id="8" name="Picture 2" descr="The Citizenship Problem | Essay | Zócalo Public Square">
            <a:extLst>
              <a:ext uri="{FF2B5EF4-FFF2-40B4-BE49-F238E27FC236}">
                <a16:creationId xmlns:a16="http://schemas.microsoft.com/office/drawing/2014/main" id="{01C6A4F3-D7C9-09B8-B073-AE00B195299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1662" y="4674104"/>
            <a:ext cx="2213558" cy="15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56795E-05AB-0C7E-2740-5E93B66DBD80}"/>
              </a:ext>
            </a:extLst>
          </p:cNvPr>
          <p:cNvPicPr>
            <a:picLocks/>
          </p:cNvPicPr>
          <p:nvPr/>
        </p:nvPicPr>
        <p:blipFill>
          <a:blip r:embed="rId12"/>
          <a:stretch>
            <a:fillRect/>
          </a:stretch>
        </p:blipFill>
        <p:spPr>
          <a:xfrm>
            <a:off x="201553" y="4679081"/>
            <a:ext cx="2299399" cy="1548000"/>
          </a:xfrm>
          <a:prstGeom prst="rect">
            <a:avLst/>
          </a:prstGeom>
        </p:spPr>
      </p:pic>
      <p:sp>
        <p:nvSpPr>
          <p:cNvPr id="11" name="TextBox 10">
            <a:extLst>
              <a:ext uri="{FF2B5EF4-FFF2-40B4-BE49-F238E27FC236}">
                <a16:creationId xmlns:a16="http://schemas.microsoft.com/office/drawing/2014/main" id="{F92A67C9-2CD1-BB37-5A37-511A3059DED0}"/>
              </a:ext>
            </a:extLst>
          </p:cNvPr>
          <p:cNvSpPr txBox="1"/>
          <p:nvPr/>
        </p:nvSpPr>
        <p:spPr>
          <a:xfrm>
            <a:off x="6748271" y="283464"/>
            <a:ext cx="5138929" cy="5632311"/>
          </a:xfrm>
          <a:prstGeom prst="rect">
            <a:avLst/>
          </a:prstGeom>
          <a:noFill/>
        </p:spPr>
        <p:txBody>
          <a:bodyPr wrap="square" rtlCol="0">
            <a:spAutoFit/>
          </a:bodyPr>
          <a:lstStyle/>
          <a:p>
            <a:pPr marL="285750" indent="-285750">
              <a:buClr>
                <a:schemeClr val="accent1">
                  <a:lumMod val="50000"/>
                </a:schemeClr>
              </a:buClr>
              <a:buSzPct val="140000"/>
              <a:buFont typeface="Arial Narrow" panose="020B0606020202030204" pitchFamily="34" charset="0"/>
              <a:buChar char="●"/>
            </a:pPr>
            <a:r>
              <a:rPr lang="en-GB" sz="2000" dirty="0"/>
              <a:t>“Citizenship: a remarkable case of sudden interest” (Heater 1991)</a:t>
            </a:r>
          </a:p>
          <a:p>
            <a:pPr marL="285750" indent="-285750">
              <a:buClr>
                <a:schemeClr val="accent1">
                  <a:lumMod val="50000"/>
                </a:schemeClr>
              </a:buClr>
              <a:buSzPct val="140000"/>
              <a:buFont typeface="Arial Narrow" panose="020B0606020202030204" pitchFamily="34" charset="0"/>
              <a:buChar char="●"/>
            </a:pPr>
            <a:r>
              <a:rPr lang="en-GB" sz="2000" i="1" dirty="0"/>
              <a:t>Encouraging citizenship: report of the Commission on Citizenship </a:t>
            </a:r>
            <a:r>
              <a:rPr lang="en-GB" sz="2000" dirty="0"/>
              <a:t>(UK) (1990)</a:t>
            </a:r>
          </a:p>
          <a:p>
            <a:pPr marL="285750" indent="-285750">
              <a:buClr>
                <a:schemeClr val="accent1">
                  <a:lumMod val="50000"/>
                </a:schemeClr>
              </a:buClr>
              <a:buSzPct val="140000"/>
              <a:buFont typeface="Arial Narrow" panose="020B0606020202030204" pitchFamily="34" charset="0"/>
              <a:buChar char="●"/>
            </a:pPr>
            <a:r>
              <a:rPr lang="en-GB" sz="2000" dirty="0">
                <a:effectLst/>
                <a:ea typeface="SimSun" panose="02010600030101010101" pitchFamily="2" charset="-122"/>
              </a:rPr>
              <a:t>Citizenship as </a:t>
            </a:r>
            <a:r>
              <a:rPr lang="en-GB" sz="2000" i="1" dirty="0">
                <a:effectLst/>
                <a:ea typeface="SimSun" panose="02010600030101010101" pitchFamily="2" charset="-122"/>
              </a:rPr>
              <a:t>social closure</a:t>
            </a:r>
            <a:r>
              <a:rPr lang="en-GB" sz="2000" dirty="0">
                <a:effectLst/>
                <a:ea typeface="SimSun" panose="02010600030101010101" pitchFamily="2" charset="-122"/>
              </a:rPr>
              <a:t>: “Every state claims to be the state of, and for, a particular, bounded citizenry, usually conceived as a nation” (Brubaker, 1992)</a:t>
            </a:r>
          </a:p>
          <a:p>
            <a:pPr marL="285750" indent="-285750">
              <a:buClr>
                <a:schemeClr val="accent1">
                  <a:lumMod val="50000"/>
                </a:schemeClr>
              </a:buClr>
              <a:buSzPct val="140000"/>
              <a:buFont typeface="Arial Narrow" panose="020B0606020202030204" pitchFamily="34" charset="0"/>
              <a:buChar char="●"/>
            </a:pPr>
            <a:r>
              <a:rPr lang="en-GB" sz="2000" dirty="0">
                <a:ea typeface="SimSun" panose="02010600030101010101" pitchFamily="2" charset="-122"/>
              </a:rPr>
              <a:t>Citizenship as </a:t>
            </a:r>
            <a:r>
              <a:rPr lang="en-GB" sz="2000" i="1" dirty="0">
                <a:ea typeface="SimSun" panose="02010600030101010101" pitchFamily="2" charset="-122"/>
              </a:rPr>
              <a:t>participation</a:t>
            </a:r>
            <a:r>
              <a:rPr lang="en-GB" sz="2000" dirty="0">
                <a:ea typeface="SimSun" panose="02010600030101010101" pitchFamily="2" charset="-122"/>
              </a:rPr>
              <a:t>; </a:t>
            </a:r>
          </a:p>
          <a:p>
            <a:pPr>
              <a:buClr>
                <a:schemeClr val="accent1">
                  <a:lumMod val="50000"/>
                </a:schemeClr>
              </a:buClr>
              <a:buSzPct val="140000"/>
            </a:pPr>
            <a:r>
              <a:rPr lang="en-GB" sz="2000" dirty="0">
                <a:ea typeface="SimSun" panose="02010600030101010101" pitchFamily="2" charset="-122"/>
              </a:rPr>
              <a:t>	public vs. private + active vs. passive; 	globalization and “global political 	responsibilities” (Turner 1992)</a:t>
            </a:r>
          </a:p>
          <a:p>
            <a:pPr marL="285750" indent="-285750">
              <a:buClr>
                <a:schemeClr val="accent1">
                  <a:lumMod val="50000"/>
                </a:schemeClr>
              </a:buClr>
              <a:buSzPct val="140000"/>
              <a:buFont typeface="Arial Narrow" panose="020B0606020202030204" pitchFamily="34" charset="0"/>
              <a:buChar char="●"/>
            </a:pPr>
            <a:r>
              <a:rPr lang="en-GB" sz="2000" dirty="0">
                <a:effectLst/>
                <a:ea typeface="SimSun" panose="02010600030101010101" pitchFamily="2" charset="-122"/>
              </a:rPr>
              <a:t>Citizenship as </a:t>
            </a:r>
            <a:r>
              <a:rPr lang="en-GB" sz="2000" i="1" dirty="0">
                <a:effectLst/>
                <a:ea typeface="SimSun" panose="02010600030101010101" pitchFamily="2" charset="-122"/>
              </a:rPr>
              <a:t>activity: </a:t>
            </a:r>
            <a:r>
              <a:rPr lang="en-GB" sz="2000" dirty="0">
                <a:effectLst/>
                <a:ea typeface="SimSun" panose="02010600030101010101" pitchFamily="2" charset="-122"/>
              </a:rPr>
              <a:t>acts, actions, </a:t>
            </a:r>
            <a:r>
              <a:rPr lang="en-GB" sz="2000" dirty="0">
                <a:ea typeface="SimSun" panose="02010600030101010101" pitchFamily="2" charset="-122"/>
              </a:rPr>
              <a:t>activism, performativity, “new” citizenship(s) </a:t>
            </a:r>
          </a:p>
          <a:p>
            <a:pPr>
              <a:buClr>
                <a:schemeClr val="accent1">
                  <a:lumMod val="50000"/>
                </a:schemeClr>
              </a:buClr>
              <a:buSzPct val="140000"/>
            </a:pPr>
            <a:r>
              <a:rPr lang="en-GB" sz="2000" dirty="0">
                <a:ea typeface="SimSun" panose="02010600030101010101" pitchFamily="2" charset="-122"/>
              </a:rPr>
              <a:t>	</a:t>
            </a:r>
            <a:r>
              <a:rPr lang="fi-FI" sz="2000" dirty="0">
                <a:ea typeface="SimSun" panose="02010600030101010101" pitchFamily="2" charset="-122"/>
              </a:rPr>
              <a:t>(Isin 1997; Isin 2002; Isin and Nielsen 2008; 	 Isin 2012; Isin 2019) </a:t>
            </a:r>
          </a:p>
          <a:p>
            <a:pPr marL="742950" lvl="1" indent="-285750">
              <a:buFont typeface="Arial Narrow" panose="020B0606020202030204" pitchFamily="34" charset="0"/>
              <a:buChar char="►"/>
            </a:pPr>
            <a:r>
              <a:rPr lang="fi-FI" sz="2000" b="1" dirty="0">
                <a:ea typeface="SimSun" panose="02010600030101010101" pitchFamily="2" charset="-122"/>
                <a:sym typeface="Wingdings" panose="05000000000000000000" pitchFamily="2" charset="2"/>
              </a:rPr>
              <a:t>Citizenship studies </a:t>
            </a:r>
            <a:r>
              <a:rPr lang="en-GB" sz="2000" dirty="0">
                <a:ea typeface="SimSun" panose="02010600030101010101" pitchFamily="2" charset="-122"/>
                <a:sym typeface="Wingdings" panose="05000000000000000000" pitchFamily="2" charset="2"/>
              </a:rPr>
              <a:t>(</a:t>
            </a:r>
            <a:r>
              <a:rPr lang="en-GB" sz="2000" dirty="0" err="1">
                <a:ea typeface="SimSun" panose="02010600030101010101" pitchFamily="2" charset="-122"/>
                <a:sym typeface="Wingdings" panose="05000000000000000000" pitchFamily="2" charset="2"/>
              </a:rPr>
              <a:t>Isin</a:t>
            </a:r>
            <a:r>
              <a:rPr lang="en-GB" sz="2000" dirty="0">
                <a:ea typeface="SimSun" panose="02010600030101010101" pitchFamily="2" charset="-122"/>
                <a:sym typeface="Wingdings" panose="05000000000000000000" pitchFamily="2" charset="2"/>
              </a:rPr>
              <a:t> 1997; Turner 1997; </a:t>
            </a:r>
            <a:r>
              <a:rPr lang="en-GB" sz="2000" dirty="0" err="1">
                <a:ea typeface="SimSun" panose="02010600030101010101" pitchFamily="2" charset="-122"/>
                <a:sym typeface="Wingdings" panose="05000000000000000000" pitchFamily="2" charset="2"/>
              </a:rPr>
              <a:t>Isin</a:t>
            </a:r>
            <a:r>
              <a:rPr lang="en-GB" sz="2000" dirty="0">
                <a:ea typeface="SimSun" panose="02010600030101010101" pitchFamily="2" charset="-122"/>
                <a:sym typeface="Wingdings" panose="05000000000000000000" pitchFamily="2" charset="2"/>
              </a:rPr>
              <a:t> and Turner 2002)</a:t>
            </a:r>
          </a:p>
        </p:txBody>
      </p:sp>
    </p:spTree>
    <p:extLst>
      <p:ext uri="{BB962C8B-B14F-4D97-AF65-F5344CB8AC3E}">
        <p14:creationId xmlns:p14="http://schemas.microsoft.com/office/powerpoint/2010/main" val="2775220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2" end="2"/>
                                            </p:txEl>
                                          </p:spTgt>
                                        </p:tgtEl>
                                        <p:attrNameLst>
                                          <p:attrName>style.visibility</p:attrName>
                                        </p:attrNameLst>
                                      </p:cBhvr>
                                      <p:to>
                                        <p:strVal val="visible"/>
                                      </p:to>
                                    </p:set>
                                    <p:animEffect transition="in" filter="fade">
                                      <p:cBhvr>
                                        <p:cTn id="42" dur="500"/>
                                        <p:tgtEl>
                                          <p:spTgt spid="1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animEffect transition="in" filter="fade">
                                      <p:cBhvr>
                                        <p:cTn id="47" dur="500"/>
                                        <p:tgtEl>
                                          <p:spTgt spid="11">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4" end="4"/>
                                            </p:txEl>
                                          </p:spTgt>
                                        </p:tgtEl>
                                        <p:attrNameLst>
                                          <p:attrName>style.visibility</p:attrName>
                                        </p:attrNameLst>
                                      </p:cBhvr>
                                      <p:to>
                                        <p:strVal val="visible"/>
                                      </p:to>
                                    </p:set>
                                    <p:animEffect transition="in" filter="fade">
                                      <p:cBhvr>
                                        <p:cTn id="52" dur="500"/>
                                        <p:tgtEl>
                                          <p:spTgt spid="11">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xEl>
                                              <p:pRg st="5" end="5"/>
                                            </p:txEl>
                                          </p:spTgt>
                                        </p:tgtEl>
                                        <p:attrNameLst>
                                          <p:attrName>style.visibility</p:attrName>
                                        </p:attrNameLst>
                                      </p:cBhvr>
                                      <p:to>
                                        <p:strVal val="visible"/>
                                      </p:to>
                                    </p:set>
                                    <p:animEffect transition="in" filter="fade">
                                      <p:cBhvr>
                                        <p:cTn id="57" dur="500"/>
                                        <p:tgtEl>
                                          <p:spTgt spid="1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xEl>
                                              <p:pRg st="6" end="6"/>
                                            </p:txEl>
                                          </p:spTgt>
                                        </p:tgtEl>
                                        <p:attrNameLst>
                                          <p:attrName>style.visibility</p:attrName>
                                        </p:attrNameLst>
                                      </p:cBhvr>
                                      <p:to>
                                        <p:strVal val="visible"/>
                                      </p:to>
                                    </p:set>
                                    <p:animEffect transition="in" filter="fade">
                                      <p:cBhvr>
                                        <p:cTn id="62" dur="500"/>
                                        <p:tgtEl>
                                          <p:spTgt spid="11">
                                            <p:txEl>
                                              <p:pRg st="6" end="6"/>
                                            </p:txEl>
                                          </p:spTgt>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11">
                                            <p:txEl>
                                              <p:pRg st="7" end="7"/>
                                            </p:txEl>
                                          </p:spTgt>
                                        </p:tgtEl>
                                        <p:attrNameLst>
                                          <p:attrName>style.visibility</p:attrName>
                                        </p:attrNameLst>
                                      </p:cBhvr>
                                      <p:to>
                                        <p:strVal val="visible"/>
                                      </p:to>
                                    </p:set>
                                    <p:animEffect transition="in" filter="fade">
                                      <p:cBhvr>
                                        <p:cTn id="66"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nvGraphicFramePr>
        <p:xfrm>
          <a:off x="683490" y="1"/>
          <a:ext cx="11508509" cy="6317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C5C3D8DC-8ECA-E71F-9016-D2FCF0ACC3C9}"/>
              </a:ext>
            </a:extLst>
          </p:cNvPr>
          <p:cNvSpPr>
            <a:spLocks noGrp="1"/>
          </p:cNvSpPr>
          <p:nvPr>
            <p:ph type="dt" sz="half" idx="10"/>
          </p:nvPr>
        </p:nvSpPr>
        <p:spPr/>
        <p:txBody>
          <a:bodyPr/>
          <a:lstStyle/>
          <a:p>
            <a:fld id="{86769D34-E82B-427C-B1C3-960FE990E677}" type="datetime1">
              <a:rPr lang="en-GB" smtClean="0"/>
              <a:t>22/07/2024</a:t>
            </a:fld>
            <a:endParaRPr lang="en-GB"/>
          </a:p>
        </p:txBody>
      </p:sp>
      <p:sp>
        <p:nvSpPr>
          <p:cNvPr id="3" name="Footer Placeholder 2">
            <a:extLst>
              <a:ext uri="{FF2B5EF4-FFF2-40B4-BE49-F238E27FC236}">
                <a16:creationId xmlns:a16="http://schemas.microsoft.com/office/drawing/2014/main" id="{1773CA0D-0F54-0D2B-C4F6-29A6B11B8702}"/>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BDC24F04-B62B-7818-D544-38B620D98CCF}"/>
              </a:ext>
            </a:extLst>
          </p:cNvPr>
          <p:cNvSpPr>
            <a:spLocks noGrp="1"/>
          </p:cNvSpPr>
          <p:nvPr>
            <p:ph type="sldNum" sz="quarter" idx="12"/>
          </p:nvPr>
        </p:nvSpPr>
        <p:spPr/>
        <p:txBody>
          <a:bodyPr/>
          <a:lstStyle/>
          <a:p>
            <a:fld id="{9FAA51BB-2FC0-4DB8-B50E-F52D50E733B6}" type="slidenum">
              <a:rPr lang="en-GB" smtClean="0"/>
              <a:t>7</a:t>
            </a:fld>
            <a:endParaRPr lang="en-GB"/>
          </a:p>
        </p:txBody>
      </p:sp>
      <p:pic>
        <p:nvPicPr>
          <p:cNvPr id="5" name="Picture 4">
            <a:extLst>
              <a:ext uri="{FF2B5EF4-FFF2-40B4-BE49-F238E27FC236}">
                <a16:creationId xmlns:a16="http://schemas.microsoft.com/office/drawing/2014/main" id="{997A239E-5831-C41E-E9A5-F86DC4FF45AC}"/>
              </a:ext>
            </a:extLst>
          </p:cNvPr>
          <p:cNvPicPr>
            <a:picLocks noChangeAspect="1"/>
          </p:cNvPicPr>
          <p:nvPr/>
        </p:nvPicPr>
        <p:blipFill rotWithShape="1">
          <a:blip r:embed="rId8"/>
          <a:srcRect t="285" b="1503"/>
          <a:stretch/>
        </p:blipFill>
        <p:spPr>
          <a:xfrm>
            <a:off x="2490668" y="3121937"/>
            <a:ext cx="1988141" cy="3100167"/>
          </a:xfrm>
          <a:prstGeom prst="rect">
            <a:avLst/>
          </a:prstGeom>
          <a:ln>
            <a:noFill/>
          </a:ln>
        </p:spPr>
      </p:pic>
      <p:pic>
        <p:nvPicPr>
          <p:cNvPr id="6" name="Picture 5">
            <a:extLst>
              <a:ext uri="{FF2B5EF4-FFF2-40B4-BE49-F238E27FC236}">
                <a16:creationId xmlns:a16="http://schemas.microsoft.com/office/drawing/2014/main" id="{E8F647D5-B011-7D54-62D9-7714292595B3}"/>
              </a:ext>
            </a:extLst>
          </p:cNvPr>
          <p:cNvPicPr>
            <a:picLocks/>
          </p:cNvPicPr>
          <p:nvPr/>
        </p:nvPicPr>
        <p:blipFill rotWithShape="1">
          <a:blip r:embed="rId9"/>
          <a:srcRect t="3209" b="6398"/>
          <a:stretch/>
        </p:blipFill>
        <p:spPr>
          <a:xfrm>
            <a:off x="173209" y="3121937"/>
            <a:ext cx="2327744" cy="1566000"/>
          </a:xfrm>
          <a:prstGeom prst="rect">
            <a:avLst/>
          </a:prstGeom>
        </p:spPr>
      </p:pic>
      <p:pic>
        <p:nvPicPr>
          <p:cNvPr id="7" name="Picture 6">
            <a:extLst>
              <a:ext uri="{FF2B5EF4-FFF2-40B4-BE49-F238E27FC236}">
                <a16:creationId xmlns:a16="http://schemas.microsoft.com/office/drawing/2014/main" id="{F7EA6F93-1418-A8D4-B670-9B47B592F21A}"/>
              </a:ext>
            </a:extLst>
          </p:cNvPr>
          <p:cNvPicPr>
            <a:picLocks/>
          </p:cNvPicPr>
          <p:nvPr/>
        </p:nvPicPr>
        <p:blipFill>
          <a:blip r:embed="rId10"/>
          <a:stretch>
            <a:fillRect/>
          </a:stretch>
        </p:blipFill>
        <p:spPr>
          <a:xfrm>
            <a:off x="4461662" y="3126104"/>
            <a:ext cx="2213558" cy="1548000"/>
          </a:xfrm>
          <a:prstGeom prst="rect">
            <a:avLst/>
          </a:prstGeom>
        </p:spPr>
      </p:pic>
      <p:pic>
        <p:nvPicPr>
          <p:cNvPr id="8" name="Picture 2" descr="The Citizenship Problem | Essay | Zócalo Public Square">
            <a:extLst>
              <a:ext uri="{FF2B5EF4-FFF2-40B4-BE49-F238E27FC236}">
                <a16:creationId xmlns:a16="http://schemas.microsoft.com/office/drawing/2014/main" id="{01C6A4F3-D7C9-09B8-B073-AE00B195299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1662" y="4674104"/>
            <a:ext cx="2213558" cy="15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56795E-05AB-0C7E-2740-5E93B66DBD80}"/>
              </a:ext>
            </a:extLst>
          </p:cNvPr>
          <p:cNvPicPr>
            <a:picLocks/>
          </p:cNvPicPr>
          <p:nvPr/>
        </p:nvPicPr>
        <p:blipFill>
          <a:blip r:embed="rId12"/>
          <a:stretch>
            <a:fillRect/>
          </a:stretch>
        </p:blipFill>
        <p:spPr>
          <a:xfrm>
            <a:off x="201553" y="4679081"/>
            <a:ext cx="2299399" cy="1548000"/>
          </a:xfrm>
          <a:prstGeom prst="rect">
            <a:avLst/>
          </a:prstGeom>
        </p:spPr>
      </p:pic>
      <p:sp>
        <p:nvSpPr>
          <p:cNvPr id="11" name="TextBox 10">
            <a:extLst>
              <a:ext uri="{FF2B5EF4-FFF2-40B4-BE49-F238E27FC236}">
                <a16:creationId xmlns:a16="http://schemas.microsoft.com/office/drawing/2014/main" id="{F92A67C9-2CD1-BB37-5A37-511A3059DED0}"/>
              </a:ext>
            </a:extLst>
          </p:cNvPr>
          <p:cNvSpPr txBox="1"/>
          <p:nvPr/>
        </p:nvSpPr>
        <p:spPr>
          <a:xfrm>
            <a:off x="6748272" y="283464"/>
            <a:ext cx="4760238" cy="563231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b="1" dirty="0">
                <a:solidFill>
                  <a:srgbClr val="000000"/>
                </a:solidFill>
                <a:latin typeface="Calibri" panose="020F0502020204030204"/>
                <a:ea typeface="SimSun" panose="02010600030101010101" pitchFamily="2" charset="-122"/>
              </a:rPr>
              <a:t>Global comparative datasets</a:t>
            </a:r>
            <a:r>
              <a:rPr lang="en-GB" sz="2000" dirty="0">
                <a:solidFill>
                  <a:srgbClr val="000000"/>
                </a:solidFill>
                <a:latin typeface="Calibri" panose="020F0502020204030204"/>
                <a:ea typeface="SimSun" panose="02010600030101010101" pitchFamily="2" charset="-122"/>
              </a:rPr>
              <a:t>: </a:t>
            </a:r>
          </a:p>
          <a:p>
            <a:pPr lvl="1">
              <a:buClr>
                <a:srgbClr val="3F739B">
                  <a:lumMod val="50000"/>
                </a:srgbClr>
              </a:buClr>
              <a:buSzPct val="140000"/>
              <a:defRPr/>
            </a:pPr>
            <a:r>
              <a:rPr lang="en-GB" sz="2000" b="1" dirty="0">
                <a:solidFill>
                  <a:schemeClr val="accent1">
                    <a:lumMod val="75000"/>
                  </a:schemeClr>
                </a:solidFill>
                <a:latin typeface="Calibri" panose="020F0502020204030204"/>
                <a:ea typeface="SimSun" panose="02010600030101010101" pitchFamily="2" charset="-122"/>
              </a:rPr>
              <a:t>GLOBALCIT</a:t>
            </a:r>
            <a:r>
              <a:rPr lang="en-GB" sz="2000" dirty="0">
                <a:solidFill>
                  <a:srgbClr val="000000"/>
                </a:solidFill>
                <a:latin typeface="Calibri" panose="020F0502020204030204"/>
                <a:ea typeface="SimSun" panose="02010600030101010101" pitchFamily="2" charset="-122"/>
              </a:rPr>
              <a:t> Citizenship Law Dataset (</a:t>
            </a:r>
            <a:r>
              <a:rPr lang="en-GB" sz="2000" dirty="0" err="1">
                <a:solidFill>
                  <a:srgbClr val="000000"/>
                </a:solidFill>
                <a:latin typeface="Calibri" panose="020F0502020204030204"/>
                <a:ea typeface="SimSun" panose="02010600030101010101" pitchFamily="2" charset="-122"/>
              </a:rPr>
              <a:t>Vink</a:t>
            </a:r>
            <a:r>
              <a:rPr lang="en-GB" sz="2000" dirty="0">
                <a:solidFill>
                  <a:srgbClr val="000000"/>
                </a:solidFill>
                <a:latin typeface="Calibri" panose="020F0502020204030204"/>
                <a:ea typeface="SimSun" panose="02010600030101010101" pitchFamily="2" charset="-122"/>
              </a:rPr>
              <a:t> et al. 2023); </a:t>
            </a:r>
          </a:p>
          <a:p>
            <a:pPr lvl="1">
              <a:buClr>
                <a:srgbClr val="3F739B">
                  <a:lumMod val="50000"/>
                </a:srgbClr>
              </a:buClr>
              <a:buSzPct val="140000"/>
              <a:defRPr/>
            </a:pPr>
            <a:r>
              <a:rPr lang="en-GB" sz="2000" b="1" dirty="0">
                <a:solidFill>
                  <a:schemeClr val="accent1">
                    <a:lumMod val="75000"/>
                  </a:schemeClr>
                </a:solidFill>
                <a:latin typeface="Calibri" panose="020F0502020204030204"/>
                <a:ea typeface="SimSun" panose="02010600030101010101" pitchFamily="2" charset="-122"/>
              </a:rPr>
              <a:t>MACIMIDE</a:t>
            </a:r>
            <a:r>
              <a:rPr lang="en-GB" sz="2000" dirty="0">
                <a:solidFill>
                  <a:srgbClr val="000000"/>
                </a:solidFill>
                <a:latin typeface="Calibri" panose="020F0502020204030204"/>
                <a:ea typeface="SimSun" panose="02010600030101010101" pitchFamily="2" charset="-122"/>
              </a:rPr>
              <a:t> Global Expatriate Dual Citizenship Dataset </a:t>
            </a:r>
            <a:r>
              <a:rPr lang="nl-NL" sz="2000" dirty="0">
                <a:solidFill>
                  <a:srgbClr val="000000"/>
                </a:solidFill>
                <a:latin typeface="Calibri" panose="020F0502020204030204"/>
                <a:ea typeface="SimSun" panose="02010600030101010101" pitchFamily="2" charset="-122"/>
              </a:rPr>
              <a:t>(Vink, De Groot, and Luk 2020); </a:t>
            </a:r>
          </a:p>
          <a:p>
            <a:pPr lvl="1">
              <a:buClr>
                <a:srgbClr val="3F739B">
                  <a:lumMod val="50000"/>
                </a:srgbClr>
              </a:buClr>
              <a:buSzPct val="140000"/>
              <a:defRPr/>
            </a:pPr>
            <a:r>
              <a:rPr lang="en-GB" sz="2000" b="1" dirty="0">
                <a:solidFill>
                  <a:schemeClr val="accent1">
                    <a:lumMod val="75000"/>
                  </a:schemeClr>
                </a:solidFill>
                <a:latin typeface="Calibri" panose="020F0502020204030204"/>
                <a:ea typeface="SimSun" panose="02010600030101010101" pitchFamily="2" charset="-122"/>
              </a:rPr>
              <a:t>MIPEX</a:t>
            </a:r>
            <a:r>
              <a:rPr lang="en-GB" sz="2000" dirty="0">
                <a:solidFill>
                  <a:srgbClr val="000000"/>
                </a:solidFill>
                <a:latin typeface="Calibri" panose="020F0502020204030204"/>
                <a:ea typeface="SimSun" panose="02010600030101010101" pitchFamily="2" charset="-122"/>
              </a:rPr>
              <a:t> Migrant Integration Policy Index (Solano and Huddleston 2020); </a:t>
            </a:r>
          </a:p>
          <a:p>
            <a:pPr lvl="1">
              <a:buClr>
                <a:srgbClr val="3F739B">
                  <a:lumMod val="50000"/>
                </a:srgbClr>
              </a:buClr>
              <a:buSzPct val="140000"/>
              <a:defRPr/>
            </a:pPr>
            <a:r>
              <a:rPr lang="en-GB" sz="2000" b="1" dirty="0">
                <a:solidFill>
                  <a:schemeClr val="accent1">
                    <a:lumMod val="75000"/>
                  </a:schemeClr>
                </a:solidFill>
                <a:latin typeface="Calibri" panose="020F0502020204030204"/>
                <a:ea typeface="SimSun" panose="02010600030101010101" pitchFamily="2" charset="-122"/>
              </a:rPr>
              <a:t>MPI</a:t>
            </a:r>
            <a:r>
              <a:rPr lang="en-GB" sz="2000" dirty="0">
                <a:solidFill>
                  <a:srgbClr val="000000"/>
                </a:solidFill>
                <a:latin typeface="Calibri" panose="020F0502020204030204"/>
                <a:ea typeface="SimSun" panose="02010600030101010101" pitchFamily="2" charset="-122"/>
              </a:rPr>
              <a:t> Multiculturalism Policy Index for Immigrants and Minorities (Banting and </a:t>
            </a:r>
            <a:r>
              <a:rPr lang="en-GB" sz="2000" dirty="0" err="1">
                <a:solidFill>
                  <a:srgbClr val="000000"/>
                </a:solidFill>
                <a:latin typeface="Calibri" panose="020F0502020204030204"/>
                <a:ea typeface="SimSun" panose="02010600030101010101" pitchFamily="2" charset="-122"/>
              </a:rPr>
              <a:t>Kymlicka</a:t>
            </a:r>
            <a:r>
              <a:rPr lang="en-GB" sz="2000" dirty="0">
                <a:solidFill>
                  <a:srgbClr val="000000"/>
                </a:solidFill>
                <a:latin typeface="Calibri" panose="020F0502020204030204"/>
                <a:ea typeface="SimSun" panose="02010600030101010101" pitchFamily="2" charset="-122"/>
              </a:rPr>
              <a:t> 2020; Wallace, Tolley, and </a:t>
            </a:r>
            <a:r>
              <a:rPr lang="en-GB" sz="2000" dirty="0" err="1">
                <a:solidFill>
                  <a:srgbClr val="000000"/>
                </a:solidFill>
                <a:latin typeface="Calibri" panose="020F0502020204030204"/>
                <a:ea typeface="SimSun" panose="02010600030101010101" pitchFamily="2" charset="-122"/>
              </a:rPr>
              <a:t>Vonk</a:t>
            </a:r>
            <a:r>
              <a:rPr lang="en-GB" sz="2000" dirty="0">
                <a:solidFill>
                  <a:srgbClr val="000000"/>
                </a:solidFill>
                <a:latin typeface="Calibri" panose="020F0502020204030204"/>
                <a:ea typeface="SimSun" panose="02010600030101010101" pitchFamily="2" charset="-122"/>
              </a:rPr>
              <a:t> 2021; Westlake 2021)</a:t>
            </a:r>
            <a:endParaRPr lang="fi-FI" sz="2000" dirty="0">
              <a:solidFill>
                <a:srgbClr val="000000"/>
              </a:solidFill>
              <a:latin typeface="Calibri" panose="020F0502020204030204"/>
              <a:ea typeface="SimSun" panose="02010600030101010101" pitchFamily="2" charset="-122"/>
            </a:endParaRPr>
          </a:p>
          <a:p>
            <a:pPr marL="285750" lvl="0" indent="-285750">
              <a:buClr>
                <a:srgbClr val="3F739B">
                  <a:lumMod val="50000"/>
                </a:srgbClr>
              </a:buClr>
              <a:buSzPct val="140000"/>
              <a:buFont typeface="Arial Narrow" panose="020B0606020202030204" pitchFamily="34" charset="0"/>
              <a:buChar char="●"/>
              <a:defRPr/>
            </a:pPr>
            <a:r>
              <a:rPr lang="en-GB" sz="2000" dirty="0">
                <a:solidFill>
                  <a:srgbClr val="000000"/>
                </a:solidFill>
                <a:latin typeface="Calibri" panose="020F0502020204030204"/>
                <a:ea typeface="SimSun" panose="02010600030101010101" pitchFamily="2" charset="-122"/>
              </a:rPr>
              <a:t>Citizenship as </a:t>
            </a:r>
            <a:r>
              <a:rPr lang="en-GB" sz="2000" i="1" dirty="0">
                <a:solidFill>
                  <a:srgbClr val="000000"/>
                </a:solidFill>
                <a:latin typeface="Calibri" panose="020F0502020204030204"/>
                <a:ea typeface="SimSun" panose="02010600030101010101" pitchFamily="2" charset="-122"/>
              </a:rPr>
              <a:t>process</a:t>
            </a:r>
            <a:r>
              <a:rPr lang="en-GB" sz="2000" dirty="0">
                <a:solidFill>
                  <a:srgbClr val="000000"/>
                </a:solidFill>
                <a:latin typeface="Calibri" panose="020F0502020204030204"/>
                <a:ea typeface="SimSun" panose="02010600030101010101" pitchFamily="2" charset="-122"/>
              </a:rPr>
              <a:t>: </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ea typeface="SimSun" panose="02010600030101010101" pitchFamily="2" charset="-122"/>
              </a:rPr>
              <a:t>naturalisation </a:t>
            </a:r>
            <a:r>
              <a:rPr lang="en-GB" sz="2000" dirty="0">
                <a:solidFill>
                  <a:srgbClr val="000000"/>
                </a:solidFill>
                <a:ea typeface="SimSun" panose="02010600030101010101" pitchFamily="2" charset="-122"/>
              </a:rPr>
              <a:t>(Yang 1994)</a:t>
            </a:r>
            <a:endParaRPr lang="en-GB" sz="2000" dirty="0">
              <a:solidFill>
                <a:srgbClr val="000000"/>
              </a:solidFill>
              <a:latin typeface="Calibri" panose="020F0502020204030204"/>
              <a:ea typeface="SimSun" panose="02010600030101010101" pitchFamily="2" charset="-122"/>
            </a:endParaRPr>
          </a:p>
          <a:p>
            <a:pPr marL="800100" lvl="1" indent="-342900">
              <a:buClr>
                <a:srgbClr val="3F739B">
                  <a:lumMod val="50000"/>
                </a:srgbClr>
              </a:buClr>
              <a:buSzPct val="140000"/>
              <a:buFontTx/>
              <a:buChar char="-"/>
              <a:defRPr/>
            </a:pPr>
            <a:r>
              <a:rPr lang="en-GB" sz="2000" dirty="0">
                <a:solidFill>
                  <a:srgbClr val="000000"/>
                </a:solidFill>
                <a:latin typeface="Calibri" panose="020F0502020204030204"/>
                <a:ea typeface="SimSun" panose="02010600030101010101" pitchFamily="2" charset="-122"/>
              </a:rPr>
              <a:t>civic integration (</a:t>
            </a:r>
            <a:r>
              <a:rPr lang="en-GB" sz="2000" dirty="0" err="1">
                <a:solidFill>
                  <a:srgbClr val="000000"/>
                </a:solidFill>
                <a:latin typeface="Calibri" panose="020F0502020204030204"/>
                <a:ea typeface="SimSun" panose="02010600030101010101" pitchFamily="2" charset="-122"/>
              </a:rPr>
              <a:t>Joppke</a:t>
            </a:r>
            <a:r>
              <a:rPr lang="en-GB" sz="2000" dirty="0">
                <a:solidFill>
                  <a:srgbClr val="000000"/>
                </a:solidFill>
                <a:latin typeface="Calibri" panose="020F0502020204030204"/>
                <a:ea typeface="SimSun" panose="02010600030101010101" pitchFamily="2" charset="-122"/>
              </a:rPr>
              <a:t> 2007; </a:t>
            </a:r>
            <a:r>
              <a:rPr lang="en-GB" sz="2000" dirty="0" err="1">
                <a:solidFill>
                  <a:srgbClr val="000000"/>
                </a:solidFill>
                <a:latin typeface="Calibri" panose="020F0502020204030204"/>
                <a:ea typeface="SimSun" panose="02010600030101010101" pitchFamily="2" charset="-122"/>
              </a:rPr>
              <a:t>Joppke</a:t>
            </a:r>
            <a:r>
              <a:rPr lang="en-GB" sz="2000" dirty="0">
                <a:solidFill>
                  <a:srgbClr val="000000"/>
                </a:solidFill>
                <a:latin typeface="Calibri" panose="020F0502020204030204"/>
                <a:ea typeface="SimSun" panose="02010600030101010101" pitchFamily="2" charset="-122"/>
              </a:rPr>
              <a:t> 2017; 	Goodman 2012; Bartram 2018; </a:t>
            </a:r>
            <a:r>
              <a:rPr lang="en-GB" sz="2000" dirty="0" err="1">
                <a:solidFill>
                  <a:srgbClr val="000000"/>
                </a:solidFill>
                <a:latin typeface="Calibri" panose="020F0502020204030204"/>
                <a:ea typeface="SimSun" panose="02010600030101010101" pitchFamily="2" charset="-122"/>
              </a:rPr>
              <a:t>Bassel</a:t>
            </a:r>
            <a:r>
              <a:rPr lang="en-GB" sz="2000" dirty="0">
                <a:solidFill>
                  <a:srgbClr val="000000"/>
                </a:solidFill>
                <a:latin typeface="Calibri" panose="020F0502020204030204"/>
                <a:ea typeface="SimSun" panose="02010600030101010101" pitchFamily="2" charset="-122"/>
              </a:rPr>
              <a:t>, 	Monforte, and Khan 2021)</a:t>
            </a:r>
            <a:endParaRPr kumimoji="0" lang="en-GB" sz="2000" i="0" u="none" strike="noStrike" kern="1200" cap="none" spc="0" normalizeH="0" baseline="0" noProof="0" dirty="0">
              <a:ln>
                <a:noFill/>
              </a:ln>
              <a:solidFill>
                <a:srgbClr val="000000"/>
              </a:solidFill>
              <a:effectLst/>
              <a:uLnTx/>
              <a:uFillTx/>
              <a:latin typeface="Calibri" panose="020F0502020204030204"/>
              <a:ea typeface="SimSun" panose="02010600030101010101" pitchFamily="2" charset="-122"/>
              <a:cs typeface="+mn-cs"/>
            </a:endParaRPr>
          </a:p>
        </p:txBody>
      </p:sp>
    </p:spTree>
    <p:extLst>
      <p:ext uri="{BB962C8B-B14F-4D97-AF65-F5344CB8AC3E}">
        <p14:creationId xmlns:p14="http://schemas.microsoft.com/office/powerpoint/2010/main" val="331741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Char"/>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extLst>
              <p:ext uri="{D42A27DB-BD31-4B8C-83A1-F6EECF244321}">
                <p14:modId xmlns:p14="http://schemas.microsoft.com/office/powerpoint/2010/main" val="7451295"/>
              </p:ext>
            </p:extLst>
          </p:nvPr>
        </p:nvGraphicFramePr>
        <p:xfrm>
          <a:off x="683491" y="73891"/>
          <a:ext cx="10631054" cy="6243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5AADD3FB-4B02-1C34-7AC9-47A3E5CF1A24}"/>
              </a:ext>
            </a:extLst>
          </p:cNvPr>
          <p:cNvSpPr>
            <a:spLocks noGrp="1"/>
          </p:cNvSpPr>
          <p:nvPr>
            <p:ph type="dt" sz="half" idx="10"/>
          </p:nvPr>
        </p:nvSpPr>
        <p:spPr/>
        <p:txBody>
          <a:bodyPr/>
          <a:lstStyle/>
          <a:p>
            <a:fld id="{CA825F13-7135-49D3-8D2D-917722955B89}" type="datetime1">
              <a:rPr lang="en-GB" smtClean="0"/>
              <a:t>22/07/2024</a:t>
            </a:fld>
            <a:endParaRPr lang="en-GB"/>
          </a:p>
        </p:txBody>
      </p:sp>
      <p:sp>
        <p:nvSpPr>
          <p:cNvPr id="3" name="Footer Placeholder 2">
            <a:extLst>
              <a:ext uri="{FF2B5EF4-FFF2-40B4-BE49-F238E27FC236}">
                <a16:creationId xmlns:a16="http://schemas.microsoft.com/office/drawing/2014/main" id="{B4158BA0-0473-F9CC-4746-B6799CF29384}"/>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04E5844B-9CB8-F84B-5E3D-ED220CA8FDA8}"/>
              </a:ext>
            </a:extLst>
          </p:cNvPr>
          <p:cNvSpPr>
            <a:spLocks noGrp="1"/>
          </p:cNvSpPr>
          <p:nvPr>
            <p:ph type="sldNum" sz="quarter" idx="12"/>
          </p:nvPr>
        </p:nvSpPr>
        <p:spPr/>
        <p:txBody>
          <a:bodyPr/>
          <a:lstStyle/>
          <a:p>
            <a:fld id="{9FAA51BB-2FC0-4DB8-B50E-F52D50E733B6}" type="slidenum">
              <a:rPr lang="en-GB" smtClean="0"/>
              <a:t>8</a:t>
            </a:fld>
            <a:endParaRPr lang="en-GB"/>
          </a:p>
        </p:txBody>
      </p:sp>
    </p:spTree>
    <p:extLst>
      <p:ext uri="{BB962C8B-B14F-4D97-AF65-F5344CB8AC3E}">
        <p14:creationId xmlns:p14="http://schemas.microsoft.com/office/powerpoint/2010/main" val="946479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E86AACD-E599-26EB-EE3F-8A4A2F9CD728}"/>
              </a:ext>
            </a:extLst>
          </p:cNvPr>
          <p:cNvGraphicFramePr/>
          <p:nvPr>
            <p:extLst>
              <p:ext uri="{D42A27DB-BD31-4B8C-83A1-F6EECF244321}">
                <p14:modId xmlns:p14="http://schemas.microsoft.com/office/powerpoint/2010/main" val="2095998274"/>
              </p:ext>
            </p:extLst>
          </p:nvPr>
        </p:nvGraphicFramePr>
        <p:xfrm>
          <a:off x="683490" y="1"/>
          <a:ext cx="11508509" cy="6317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B7C7ED3E-BC1F-66DF-0CCD-30CC3D800DA7}"/>
              </a:ext>
            </a:extLst>
          </p:cNvPr>
          <p:cNvSpPr>
            <a:spLocks noGrp="1"/>
          </p:cNvSpPr>
          <p:nvPr>
            <p:ph type="dt" sz="half" idx="10"/>
          </p:nvPr>
        </p:nvSpPr>
        <p:spPr/>
        <p:txBody>
          <a:bodyPr/>
          <a:lstStyle/>
          <a:p>
            <a:fld id="{0ED8111F-396D-442E-B1E2-232865DCC445}" type="datetime1">
              <a:rPr lang="en-GB" smtClean="0"/>
              <a:t>22/07/2024</a:t>
            </a:fld>
            <a:endParaRPr lang="en-GB"/>
          </a:p>
        </p:txBody>
      </p:sp>
      <p:sp>
        <p:nvSpPr>
          <p:cNvPr id="3" name="Footer Placeholder 2">
            <a:extLst>
              <a:ext uri="{FF2B5EF4-FFF2-40B4-BE49-F238E27FC236}">
                <a16:creationId xmlns:a16="http://schemas.microsoft.com/office/drawing/2014/main" id="{89C201A2-0E47-9639-6564-431653C0DBC9}"/>
              </a:ext>
            </a:extLst>
          </p:cNvPr>
          <p:cNvSpPr>
            <a:spLocks noGrp="1"/>
          </p:cNvSpPr>
          <p:nvPr>
            <p:ph type="ftr" sz="quarter" idx="11"/>
          </p:nvPr>
        </p:nvSpPr>
        <p:spPr/>
        <p:txBody>
          <a:bodyPr/>
          <a:lstStyle/>
          <a:p>
            <a:r>
              <a:rPr lang="en-GB"/>
              <a:t>Mobility citizenship in the UK</a:t>
            </a:r>
          </a:p>
        </p:txBody>
      </p:sp>
      <p:sp>
        <p:nvSpPr>
          <p:cNvPr id="4" name="Slide Number Placeholder 3">
            <a:extLst>
              <a:ext uri="{FF2B5EF4-FFF2-40B4-BE49-F238E27FC236}">
                <a16:creationId xmlns:a16="http://schemas.microsoft.com/office/drawing/2014/main" id="{6936C5E7-AC73-42A8-1D83-1B6EACF6E11E}"/>
              </a:ext>
            </a:extLst>
          </p:cNvPr>
          <p:cNvSpPr>
            <a:spLocks noGrp="1"/>
          </p:cNvSpPr>
          <p:nvPr>
            <p:ph type="sldNum" sz="quarter" idx="12"/>
          </p:nvPr>
        </p:nvSpPr>
        <p:spPr/>
        <p:txBody>
          <a:bodyPr/>
          <a:lstStyle/>
          <a:p>
            <a:fld id="{9FAA51BB-2FC0-4DB8-B50E-F52D50E733B6}" type="slidenum">
              <a:rPr lang="en-GB" smtClean="0"/>
              <a:t>9</a:t>
            </a:fld>
            <a:endParaRPr lang="en-GB"/>
          </a:p>
        </p:txBody>
      </p:sp>
      <p:pic>
        <p:nvPicPr>
          <p:cNvPr id="11" name="Picture 10" descr="A colorful circle with different colored lines&#10;&#10;Description automatically generated">
            <a:extLst>
              <a:ext uri="{FF2B5EF4-FFF2-40B4-BE49-F238E27FC236}">
                <a16:creationId xmlns:a16="http://schemas.microsoft.com/office/drawing/2014/main" id="{2A60AD75-AAA1-025A-F2CF-5D25BA9D96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2244" y="219387"/>
            <a:ext cx="3008376" cy="3008376"/>
          </a:xfrm>
          <a:prstGeom prst="rect">
            <a:avLst/>
          </a:prstGeom>
        </p:spPr>
      </p:pic>
      <p:sp>
        <p:nvSpPr>
          <p:cNvPr id="12" name="TextBox 11">
            <a:extLst>
              <a:ext uri="{FF2B5EF4-FFF2-40B4-BE49-F238E27FC236}">
                <a16:creationId xmlns:a16="http://schemas.microsoft.com/office/drawing/2014/main" id="{A39B9389-E8C4-5AB5-7767-06EA8AA82E85}"/>
              </a:ext>
            </a:extLst>
          </p:cNvPr>
          <p:cNvSpPr txBox="1"/>
          <p:nvPr/>
        </p:nvSpPr>
        <p:spPr>
          <a:xfrm>
            <a:off x="1898181" y="2944103"/>
            <a:ext cx="852970" cy="291811"/>
          </a:xfrm>
          <a:prstGeom prst="rect">
            <a:avLst/>
          </a:prstGeom>
          <a:noFill/>
        </p:spPr>
        <p:txBody>
          <a:bodyPr wrap="square" rtlCol="0">
            <a:spAutoFit/>
          </a:bodyPr>
          <a:lstStyle/>
          <a:p>
            <a:pPr>
              <a:lnSpc>
                <a:spcPct val="80000"/>
              </a:lnSpc>
            </a:pPr>
            <a:r>
              <a:rPr lang="en-GB" sz="800" dirty="0"/>
              <a:t>Data and code:</a:t>
            </a:r>
          </a:p>
          <a:p>
            <a:pPr>
              <a:lnSpc>
                <a:spcPct val="80000"/>
              </a:lnSpc>
            </a:pPr>
            <a:r>
              <a:rPr lang="en-GB" sz="800" dirty="0"/>
              <a:t>Abel (2018)</a:t>
            </a:r>
          </a:p>
        </p:txBody>
      </p:sp>
      <p:sp>
        <p:nvSpPr>
          <p:cNvPr id="13" name="TextBox 12">
            <a:extLst>
              <a:ext uri="{FF2B5EF4-FFF2-40B4-BE49-F238E27FC236}">
                <a16:creationId xmlns:a16="http://schemas.microsoft.com/office/drawing/2014/main" id="{BF3DCE4F-C50B-3DA4-C35A-B08DDDEE6F32}"/>
              </a:ext>
            </a:extLst>
          </p:cNvPr>
          <p:cNvSpPr txBox="1"/>
          <p:nvPr/>
        </p:nvSpPr>
        <p:spPr>
          <a:xfrm>
            <a:off x="6748271" y="283464"/>
            <a:ext cx="5075133" cy="594008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Classical assimilationist paradigm: </a:t>
            </a:r>
          </a:p>
          <a:p>
            <a:pPr marR="0" lvl="0" algn="l" defTabSz="457200" rtl="0" eaLnBrk="1" fontAlgn="auto" latinLnBrk="0" hangingPunct="1">
              <a:lnSpc>
                <a:spcPct val="100000"/>
              </a:lnSpc>
              <a:spcBef>
                <a:spcPts val="0"/>
              </a:spcBef>
              <a:spcAft>
                <a:spcPts val="0"/>
              </a:spcAft>
              <a:buClr>
                <a:srgbClr val="3F739B">
                  <a:lumMod val="50000"/>
                </a:srgbClr>
              </a:buClr>
              <a:buSzPct val="140000"/>
              <a:tabLst/>
              <a:defRPr/>
            </a:pPr>
            <a:r>
              <a:rPr lang="en-GB" sz="2000" dirty="0">
                <a:solidFill>
                  <a:srgbClr val="000000"/>
                </a:solidFill>
                <a:latin typeface="Calibri" panose="020F0502020204030204"/>
              </a:rPr>
              <a:t>	immigration </a:t>
            </a:r>
            <a:r>
              <a:rPr lang="en-GB" sz="2000" dirty="0">
                <a:solidFill>
                  <a:srgbClr val="000000"/>
                </a:solidFill>
                <a:latin typeface="Calibri" panose="020F0502020204030204"/>
                <a:sym typeface="Wingdings" panose="05000000000000000000" pitchFamily="2" charset="2"/>
              </a:rPr>
              <a:t> assimilation</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Transnationalism paradigm: </a:t>
            </a:r>
          </a:p>
          <a:p>
            <a:pPr marL="800100" lvl="1" indent="-342900">
              <a:buClr>
                <a:srgbClr val="3F739B">
                  <a:lumMod val="50000"/>
                </a:srgbClr>
              </a:buClr>
              <a:buSzPct val="140000"/>
              <a:buFontTx/>
              <a:buChar char="-"/>
              <a:defRPr/>
            </a:pPr>
            <a:r>
              <a:rPr lang="en-GB" sz="2000" i="1" dirty="0">
                <a:solidFill>
                  <a:srgbClr val="000000"/>
                </a:solidFill>
                <a:latin typeface="Calibri" panose="020F0502020204030204"/>
              </a:rPr>
              <a:t>Nations Unbound </a:t>
            </a:r>
            <a:r>
              <a:rPr lang="en-GB" sz="2000" dirty="0">
                <a:solidFill>
                  <a:srgbClr val="000000"/>
                </a:solidFill>
                <a:latin typeface="Calibri" panose="020F0502020204030204"/>
              </a:rPr>
              <a:t>(</a:t>
            </a:r>
            <a:r>
              <a:rPr lang="en-GB" sz="2000" dirty="0" err="1">
                <a:solidFill>
                  <a:srgbClr val="000000"/>
                </a:solidFill>
                <a:latin typeface="Calibri" panose="020F0502020204030204"/>
              </a:rPr>
              <a:t>Basch</a:t>
            </a:r>
            <a:r>
              <a:rPr lang="en-GB" sz="2000" dirty="0">
                <a:solidFill>
                  <a:srgbClr val="000000"/>
                </a:solidFill>
                <a:latin typeface="Calibri" panose="020F0502020204030204"/>
              </a:rPr>
              <a:t>, Glick Schiller, and </a:t>
            </a:r>
            <a:r>
              <a:rPr lang="en-GB" sz="2000" dirty="0" err="1">
                <a:solidFill>
                  <a:srgbClr val="000000"/>
                </a:solidFill>
                <a:latin typeface="Calibri" panose="020F0502020204030204"/>
              </a:rPr>
              <a:t>Szanton</a:t>
            </a:r>
            <a:r>
              <a:rPr lang="en-GB" sz="2000" dirty="0">
                <a:solidFill>
                  <a:srgbClr val="000000"/>
                </a:solidFill>
                <a:latin typeface="Calibri" panose="020F0502020204030204"/>
              </a:rPr>
              <a:t> Blanc 1994)</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networks and transnational social fields; from ‘below’ (Glick Schiller, </a:t>
            </a:r>
            <a:r>
              <a:rPr lang="en-GB" sz="2000" dirty="0" err="1">
                <a:solidFill>
                  <a:srgbClr val="000000"/>
                </a:solidFill>
                <a:latin typeface="Calibri" panose="020F0502020204030204"/>
              </a:rPr>
              <a:t>Basch</a:t>
            </a:r>
            <a:r>
              <a:rPr lang="en-GB" sz="2000" dirty="0">
                <a:solidFill>
                  <a:srgbClr val="000000"/>
                </a:solidFill>
                <a:latin typeface="Calibri" panose="020F0502020204030204"/>
              </a:rPr>
              <a:t>, and Blanc-</a:t>
            </a:r>
            <a:r>
              <a:rPr lang="en-GB" sz="2000" dirty="0" err="1">
                <a:solidFill>
                  <a:srgbClr val="000000"/>
                </a:solidFill>
                <a:latin typeface="Calibri" panose="020F0502020204030204"/>
              </a:rPr>
              <a:t>Szanton</a:t>
            </a:r>
            <a:r>
              <a:rPr lang="en-GB" sz="2000" dirty="0">
                <a:solidFill>
                  <a:srgbClr val="000000"/>
                </a:solidFill>
                <a:latin typeface="Calibri" panose="020F0502020204030204"/>
              </a:rPr>
              <a:t>, 1992, 1995; </a:t>
            </a:r>
            <a:r>
              <a:rPr lang="de-DE" sz="2000" dirty="0">
                <a:solidFill>
                  <a:srgbClr val="000000"/>
                </a:solidFill>
                <a:latin typeface="Calibri" panose="020F0502020204030204"/>
              </a:rPr>
              <a:t>Wimmer and Glick Schiller, 2002)</a:t>
            </a:r>
          </a:p>
          <a:p>
            <a:pPr marL="285750" marR="0" lvl="0" indent="-285750" algn="l" defTabSz="457200" rtl="0" eaLnBrk="1" fontAlgn="auto" latinLnBrk="0" hangingPunct="1">
              <a:lnSpc>
                <a:spcPct val="100000"/>
              </a:lnSpc>
              <a:spcBef>
                <a:spcPts val="0"/>
              </a:spcBef>
              <a:spcAft>
                <a:spcPts val="0"/>
              </a:spcAft>
              <a:buClr>
                <a:srgbClr val="3F739B">
                  <a:lumMod val="50000"/>
                </a:srgbClr>
              </a:buClr>
              <a:buSzPct val="140000"/>
              <a:buFont typeface="Arial Narrow" panose="020B0606020202030204" pitchFamily="34" charset="0"/>
              <a:buChar char="●"/>
              <a:tabLst/>
              <a:defRPr/>
            </a:pPr>
            <a:r>
              <a:rPr lang="en-GB" sz="2000" dirty="0">
                <a:solidFill>
                  <a:srgbClr val="000000"/>
                </a:solidFill>
                <a:latin typeface="Calibri" panose="020F0502020204030204"/>
              </a:rPr>
              <a:t>‘New mobilities paradigm’:</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no rigid and stable structures, but flows of people, objects and information in incessant motion, loosely pinned together by ‘rhizomic attachments’ or ‘moorings’ </a:t>
            </a:r>
            <a:r>
              <a:rPr lang="en-GB" sz="2000" dirty="0">
                <a:solidFill>
                  <a:srgbClr val="000000"/>
                </a:solidFill>
              </a:rPr>
              <a:t>(</a:t>
            </a:r>
            <a:r>
              <a:rPr lang="en-GB" sz="2000" dirty="0" err="1">
                <a:solidFill>
                  <a:srgbClr val="000000"/>
                </a:solidFill>
              </a:rPr>
              <a:t>Urry</a:t>
            </a:r>
            <a:r>
              <a:rPr lang="en-GB" sz="2000" dirty="0">
                <a:solidFill>
                  <a:srgbClr val="000000"/>
                </a:solidFill>
              </a:rPr>
              <a:t> 2000; </a:t>
            </a:r>
            <a:r>
              <a:rPr lang="en-GB" sz="2000" dirty="0" err="1">
                <a:solidFill>
                  <a:srgbClr val="000000"/>
                </a:solidFill>
              </a:rPr>
              <a:t>Urry</a:t>
            </a:r>
            <a:r>
              <a:rPr lang="en-GB" sz="2000" dirty="0">
                <a:solidFill>
                  <a:srgbClr val="000000"/>
                </a:solidFill>
              </a:rPr>
              <a:t> 2007; </a:t>
            </a:r>
            <a:r>
              <a:rPr lang="en-GB" sz="2000" dirty="0" err="1">
                <a:solidFill>
                  <a:srgbClr val="000000"/>
                </a:solidFill>
              </a:rPr>
              <a:t>Hannam</a:t>
            </a:r>
            <a:r>
              <a:rPr lang="en-GB" sz="2000" dirty="0">
                <a:solidFill>
                  <a:srgbClr val="000000"/>
                </a:solidFill>
              </a:rPr>
              <a:t>, Sheller, and </a:t>
            </a:r>
            <a:r>
              <a:rPr lang="en-GB" sz="2000" dirty="0" err="1">
                <a:solidFill>
                  <a:srgbClr val="000000"/>
                </a:solidFill>
              </a:rPr>
              <a:t>Urry</a:t>
            </a:r>
            <a:r>
              <a:rPr lang="en-GB" sz="2000" dirty="0">
                <a:solidFill>
                  <a:srgbClr val="000000"/>
                </a:solidFill>
              </a:rPr>
              <a:t>, 2006; Adey, 2010; Cresswell, 2006)</a:t>
            </a:r>
          </a:p>
          <a:p>
            <a:pPr marL="800100" lvl="1" indent="-342900">
              <a:buClr>
                <a:srgbClr val="3F739B">
                  <a:lumMod val="50000"/>
                </a:srgbClr>
              </a:buClr>
              <a:buSzPct val="140000"/>
              <a:buFontTx/>
              <a:buChar char="-"/>
              <a:defRPr/>
            </a:pPr>
            <a:r>
              <a:rPr lang="en-GB" sz="2000" dirty="0">
                <a:solidFill>
                  <a:srgbClr val="000000"/>
                </a:solidFill>
                <a:latin typeface="Calibri" panose="020F0502020204030204"/>
              </a:rPr>
              <a:t>a ‘wanton destruction of empirical methods’ (Favell, 2001: 392)</a:t>
            </a:r>
          </a:p>
        </p:txBody>
      </p:sp>
    </p:spTree>
    <p:extLst>
      <p:ext uri="{BB962C8B-B14F-4D97-AF65-F5344CB8AC3E}">
        <p14:creationId xmlns:p14="http://schemas.microsoft.com/office/powerpoint/2010/main" val="962040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500"/>
                                        <p:tgtEl>
                                          <p:spTgt spid="13">
                                            <p:txEl>
                                              <p:pRg st="2" end="2"/>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Effect transition="in" filter="fade">
                                      <p:cBhvr>
                                        <p:cTn id="31" dur="500"/>
                                        <p:tgtEl>
                                          <p:spTgt spid="1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Effect transition="in" filter="fade">
                                      <p:cBhvr>
                                        <p:cTn id="36" dur="500"/>
                                        <p:tgtEl>
                                          <p:spTgt spid="13">
                                            <p:txEl>
                                              <p:pRg st="5" end="5"/>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3">
                                            <p:txEl>
                                              <p:pRg st="6" end="6"/>
                                            </p:txEl>
                                          </p:spTgt>
                                        </p:tgtEl>
                                        <p:attrNameLst>
                                          <p:attrName>style.visibility</p:attrName>
                                        </p:attrNameLst>
                                      </p:cBhvr>
                                      <p:to>
                                        <p:strVal val="visible"/>
                                      </p:to>
                                    </p:set>
                                    <p:animEffect transition="in" filter="fade">
                                      <p:cBhvr>
                                        <p:cTn id="40" dur="500"/>
                                        <p:tgtEl>
                                          <p:spTgt spid="1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animEffect transition="in" filter="fade">
                                      <p:cBhvr>
                                        <p:cTn id="45"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Retrospect">
  <a:themeElements>
    <a:clrScheme name="Moreh">
      <a:dk1>
        <a:srgbClr val="000000"/>
      </a:dk1>
      <a:lt1>
        <a:sysClr val="window" lastClr="FFFFFF"/>
      </a:lt1>
      <a:dk2>
        <a:srgbClr val="637052"/>
      </a:dk2>
      <a:lt2>
        <a:srgbClr val="CCDDEA"/>
      </a:lt2>
      <a:accent1>
        <a:srgbClr val="3F739B"/>
      </a:accent1>
      <a:accent2>
        <a:srgbClr val="1F394D"/>
      </a:accent2>
      <a:accent3>
        <a:srgbClr val="865640"/>
      </a:accent3>
      <a:accent4>
        <a:srgbClr val="9B8357"/>
      </a:accent4>
      <a:accent5>
        <a:srgbClr val="C2BC80"/>
      </a:accent5>
      <a:accent6>
        <a:srgbClr val="94A088"/>
      </a:accent6>
      <a:hlink>
        <a:srgbClr val="B88C00"/>
      </a:hlink>
      <a:folHlink>
        <a:srgbClr val="B88C0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oreh template.pptx" id="{976FE89A-DE24-46CA-AC0C-F592F46D6A11}" vid="{6FA3B6B4-ED01-4468-97EF-FE3176612C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24.07.16-Osaka</Template>
  <TotalTime>2830</TotalTime>
  <Words>6927</Words>
  <Application>Microsoft Office PowerPoint</Application>
  <PresentationFormat>Widescreen</PresentationFormat>
  <Paragraphs>530</Paragraphs>
  <Slides>35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SimSun</vt:lpstr>
      <vt:lpstr>Aptos</vt:lpstr>
      <vt:lpstr>Arial Narrow</vt:lpstr>
      <vt:lpstr>Arial Nova Cond Light</vt:lpstr>
      <vt:lpstr>Calibri</vt:lpstr>
      <vt:lpstr>Calibri Light</vt:lpstr>
      <vt:lpstr>Courier New</vt:lpstr>
      <vt:lpstr>Times New Roman</vt:lpstr>
      <vt:lpstr>Wingdings</vt:lpstr>
      <vt:lpstr>Retrospect</vt:lpstr>
      <vt:lpstr>Mobility citizenship in the United Kingdom Colonialism, Europeanisation and de-Europeanisation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Citizenship and mobility in the UK and the EU</vt:lpstr>
      <vt:lpstr>Citizenship in the United Kingdom</vt:lpstr>
      <vt:lpstr>Citizenship in the United Kingdom</vt:lpstr>
      <vt:lpstr>EU citizenship</vt:lpstr>
      <vt:lpstr>EU citizenship</vt:lpstr>
      <vt:lpstr>PowerPoint Presentation</vt:lpstr>
      <vt:lpstr>The EU’s eastward enlargement</vt:lpstr>
      <vt:lpstr>The EU’s eastward enlargement</vt:lpstr>
      <vt:lpstr>Mobility-citizenship transitions in the UK</vt:lpstr>
      <vt:lpstr>The post-colonial migration system</vt:lpstr>
      <vt:lpstr>The post-2004-EU-enlargement transition</vt:lpstr>
      <vt:lpstr>The post-2004-EU-enlargement transition</vt:lpstr>
      <vt:lpstr>The post-Brexit transition</vt:lpstr>
      <vt:lpstr>Naturalisation before and after “Brexit”</vt:lpstr>
      <vt:lpstr>Naturalisation before and after “Brexit”</vt:lpstr>
      <vt:lpstr>Naturalisation motivations and the meaning of citizenship</vt:lpstr>
      <vt:lpstr>Naturalisation motivations</vt:lpstr>
      <vt:lpstr>EU citizens’ naturalisation patterns before “Brexit”</vt:lpstr>
      <vt:lpstr>The “Brexit effect” on naturalisation intentions</vt:lpstr>
      <vt:lpstr>Naturalisation motivations</vt:lpstr>
      <vt:lpstr>Citizenship perceptions</vt:lpstr>
      <vt:lpstr>PowerPoint Presentation</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Moreh</dc:creator>
  <cp:lastModifiedBy>Chris Moreh</cp:lastModifiedBy>
  <cp:revision>4</cp:revision>
  <dcterms:created xsi:type="dcterms:W3CDTF">2024-07-11T13:35:49Z</dcterms:created>
  <dcterms:modified xsi:type="dcterms:W3CDTF">2024-07-22T15:39:16Z</dcterms:modified>
</cp:coreProperties>
</file>